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sldIdLst>
    <p:sldId id="256" r:id="rId2"/>
    <p:sldId id="257" r:id="rId3"/>
    <p:sldId id="261" r:id="rId4"/>
    <p:sldId id="258" r:id="rId5"/>
    <p:sldId id="268" r:id="rId6"/>
    <p:sldId id="259" r:id="rId7"/>
    <p:sldId id="262" r:id="rId8"/>
    <p:sldId id="263" r:id="rId9"/>
    <p:sldId id="264" r:id="rId10"/>
    <p:sldId id="265" r:id="rId11"/>
    <p:sldId id="266" r:id="rId12"/>
    <p:sldId id="269" r:id="rId13"/>
    <p:sldId id="270" r:id="rId14"/>
    <p:sldId id="271" r:id="rId15"/>
    <p:sldId id="267" r:id="rId16"/>
    <p:sldId id="26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09"/>
    <p:restoredTop sz="94662"/>
  </p:normalViewPr>
  <p:slideViewPr>
    <p:cSldViewPr snapToGrid="0">
      <p:cViewPr varScale="1">
        <p:scale>
          <a:sx n="104" d="100"/>
          <a:sy n="104" d="100"/>
        </p:scale>
        <p:origin x="76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gif>
</file>

<file path=ppt/media/image3.gif>
</file>

<file path=ppt/media/image4.gif>
</file>

<file path=ppt/media/image5.gif>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D1169-1A5F-82A5-2BD8-D26A6C2E138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3344634F-B79E-FF24-C93F-7E6D388215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71632387-32B4-1580-D52E-6646DC32DFBB}"/>
              </a:ext>
            </a:extLst>
          </p:cNvPr>
          <p:cNvSpPr>
            <a:spLocks noGrp="1"/>
          </p:cNvSpPr>
          <p:nvPr>
            <p:ph type="dt" sz="half" idx="10"/>
          </p:nvPr>
        </p:nvSpPr>
        <p:spPr/>
        <p:txBody>
          <a:bodyPr/>
          <a:lstStyle/>
          <a:p>
            <a:fld id="{8C1E1FAD-7351-4908-963A-08EA8E4AB7A0}" type="datetimeFigureOut">
              <a:rPr lang="en-US" smtClean="0"/>
              <a:t>11/21/22</a:t>
            </a:fld>
            <a:endParaRPr lang="en-US"/>
          </a:p>
        </p:txBody>
      </p:sp>
      <p:sp>
        <p:nvSpPr>
          <p:cNvPr id="5" name="Footer Placeholder 4">
            <a:extLst>
              <a:ext uri="{FF2B5EF4-FFF2-40B4-BE49-F238E27FC236}">
                <a16:creationId xmlns:a16="http://schemas.microsoft.com/office/drawing/2014/main" id="{F870F800-8558-48B5-8F39-CD494C5081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DA9D41-C896-F156-3DC3-BE7909370DB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692482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28300-D239-D38B-D7E8-934385F0071B}"/>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6B72AB8-3F73-480C-2E51-86AFA757BD9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846BD9F-545C-B3F9-B7E3-BBC759718A96}"/>
              </a:ext>
            </a:extLst>
          </p:cNvPr>
          <p:cNvSpPr>
            <a:spLocks noGrp="1"/>
          </p:cNvSpPr>
          <p:nvPr>
            <p:ph type="dt" sz="half" idx="10"/>
          </p:nvPr>
        </p:nvSpPr>
        <p:spPr/>
        <p:txBody>
          <a:bodyPr/>
          <a:lstStyle/>
          <a:p>
            <a:fld id="{8C1E1FAD-7351-4908-963A-08EA8E4AB7A0}" type="datetimeFigureOut">
              <a:rPr lang="en-US" smtClean="0"/>
              <a:t>11/21/22</a:t>
            </a:fld>
            <a:endParaRPr lang="en-US"/>
          </a:p>
        </p:txBody>
      </p:sp>
      <p:sp>
        <p:nvSpPr>
          <p:cNvPr id="5" name="Footer Placeholder 4">
            <a:extLst>
              <a:ext uri="{FF2B5EF4-FFF2-40B4-BE49-F238E27FC236}">
                <a16:creationId xmlns:a16="http://schemas.microsoft.com/office/drawing/2014/main" id="{3DB92BB8-9EEF-BA8A-3D2B-78B8B5E391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5988C3-0F48-A77B-DD32-6CC6D16EC2B5}"/>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7828119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71C6B9-C443-272E-AA5E-55C841BE991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120B131-2FD2-307E-AE0D-B33F81B9545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425EAED-7BC0-32F6-5684-42B474FC8C73}"/>
              </a:ext>
            </a:extLst>
          </p:cNvPr>
          <p:cNvSpPr>
            <a:spLocks noGrp="1"/>
          </p:cNvSpPr>
          <p:nvPr>
            <p:ph type="dt" sz="half" idx="10"/>
          </p:nvPr>
        </p:nvSpPr>
        <p:spPr/>
        <p:txBody>
          <a:bodyPr/>
          <a:lstStyle/>
          <a:p>
            <a:fld id="{8C1E1FAD-7351-4908-963A-08EA8E4AB7A0}" type="datetimeFigureOut">
              <a:rPr lang="en-US" smtClean="0"/>
              <a:t>11/21/22</a:t>
            </a:fld>
            <a:endParaRPr lang="en-US"/>
          </a:p>
        </p:txBody>
      </p:sp>
      <p:sp>
        <p:nvSpPr>
          <p:cNvPr id="5" name="Footer Placeholder 4">
            <a:extLst>
              <a:ext uri="{FF2B5EF4-FFF2-40B4-BE49-F238E27FC236}">
                <a16:creationId xmlns:a16="http://schemas.microsoft.com/office/drawing/2014/main" id="{E3678386-97A7-5E38-61CB-329B6FD8BF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6357ED-B49A-DBD8-D4CD-A0AEECCA5B9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845609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17E54-1F0F-A170-70CF-93FB47CEDA5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CCD1FFE-5BF8-FF03-2199-418B83009E2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08D49A4-1897-5979-376A-FFF6A7051F9C}"/>
              </a:ext>
            </a:extLst>
          </p:cNvPr>
          <p:cNvSpPr>
            <a:spLocks noGrp="1"/>
          </p:cNvSpPr>
          <p:nvPr>
            <p:ph type="dt" sz="half" idx="10"/>
          </p:nvPr>
        </p:nvSpPr>
        <p:spPr/>
        <p:txBody>
          <a:bodyPr/>
          <a:lstStyle/>
          <a:p>
            <a:fld id="{8C1E1FAD-7351-4908-963A-08EA8E4AB7A0}" type="datetimeFigureOut">
              <a:rPr lang="en-US" smtClean="0"/>
              <a:t>11/21/22</a:t>
            </a:fld>
            <a:endParaRPr lang="en-US"/>
          </a:p>
        </p:txBody>
      </p:sp>
      <p:sp>
        <p:nvSpPr>
          <p:cNvPr id="5" name="Footer Placeholder 4">
            <a:extLst>
              <a:ext uri="{FF2B5EF4-FFF2-40B4-BE49-F238E27FC236}">
                <a16:creationId xmlns:a16="http://schemas.microsoft.com/office/drawing/2014/main" id="{64A2CDA8-9BCF-18B9-A119-8863343188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DF0319-1EF9-2F02-6595-0495630DEA1F}"/>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680016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360ED-2490-2ED0-EACB-E34ED536B05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3E08912-F941-6613-A6C7-23CDB3A9F2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E3A9D1F-F279-D918-3892-DE0C6C1F9AF0}"/>
              </a:ext>
            </a:extLst>
          </p:cNvPr>
          <p:cNvSpPr>
            <a:spLocks noGrp="1"/>
          </p:cNvSpPr>
          <p:nvPr>
            <p:ph type="dt" sz="half" idx="10"/>
          </p:nvPr>
        </p:nvSpPr>
        <p:spPr/>
        <p:txBody>
          <a:bodyPr/>
          <a:lstStyle/>
          <a:p>
            <a:fld id="{8C1E1FAD-7351-4908-963A-08EA8E4AB7A0}" type="datetimeFigureOut">
              <a:rPr lang="en-US" smtClean="0"/>
              <a:t>11/21/22</a:t>
            </a:fld>
            <a:endParaRPr lang="en-US"/>
          </a:p>
        </p:txBody>
      </p:sp>
      <p:sp>
        <p:nvSpPr>
          <p:cNvPr id="5" name="Footer Placeholder 4">
            <a:extLst>
              <a:ext uri="{FF2B5EF4-FFF2-40B4-BE49-F238E27FC236}">
                <a16:creationId xmlns:a16="http://schemas.microsoft.com/office/drawing/2014/main" id="{C3B6484A-CFDA-87C2-189F-7F0A9F3B1E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6344B9-CA0F-05F8-3D63-B34759070C3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4101184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162C6-FA39-7553-989B-0311C596EFB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69C448C-E2F7-EA0C-11B9-DE0795D3A91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0287B7BD-AD07-B14B-A311-3B56306F775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D8A519C1-F3CC-BE4E-A459-41A729C8CB9D}"/>
              </a:ext>
            </a:extLst>
          </p:cNvPr>
          <p:cNvSpPr>
            <a:spLocks noGrp="1"/>
          </p:cNvSpPr>
          <p:nvPr>
            <p:ph type="dt" sz="half" idx="10"/>
          </p:nvPr>
        </p:nvSpPr>
        <p:spPr/>
        <p:txBody>
          <a:bodyPr/>
          <a:lstStyle/>
          <a:p>
            <a:fld id="{8C1E1FAD-7351-4908-963A-08EA8E4AB7A0}" type="datetimeFigureOut">
              <a:rPr lang="en-US" smtClean="0"/>
              <a:t>11/21/22</a:t>
            </a:fld>
            <a:endParaRPr lang="en-US"/>
          </a:p>
        </p:txBody>
      </p:sp>
      <p:sp>
        <p:nvSpPr>
          <p:cNvPr id="6" name="Footer Placeholder 5">
            <a:extLst>
              <a:ext uri="{FF2B5EF4-FFF2-40B4-BE49-F238E27FC236}">
                <a16:creationId xmlns:a16="http://schemas.microsoft.com/office/drawing/2014/main" id="{FF62A64F-E4B7-21C6-C315-5DFBAC20D7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EA5241-EEFD-0869-3763-FB068B5738F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405954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71D57-20E7-D724-7CE4-EFFDAA80D9AC}"/>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CC994C2-EB78-5789-0E43-00861D91824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8362A353-62EB-84CD-73AE-43D5D00618D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152DE29-C149-6333-8F97-596FC283DE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230B3EE-14F7-B47F-91C8-DA1C76219B7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1458CC7-5DA7-8AAF-5D69-3F154815E0E3}"/>
              </a:ext>
            </a:extLst>
          </p:cNvPr>
          <p:cNvSpPr>
            <a:spLocks noGrp="1"/>
          </p:cNvSpPr>
          <p:nvPr>
            <p:ph type="dt" sz="half" idx="10"/>
          </p:nvPr>
        </p:nvSpPr>
        <p:spPr/>
        <p:txBody>
          <a:bodyPr/>
          <a:lstStyle/>
          <a:p>
            <a:fld id="{8C1E1FAD-7351-4908-963A-08EA8E4AB7A0}" type="datetimeFigureOut">
              <a:rPr lang="en-US" smtClean="0"/>
              <a:t>11/21/22</a:t>
            </a:fld>
            <a:endParaRPr lang="en-US"/>
          </a:p>
        </p:txBody>
      </p:sp>
      <p:sp>
        <p:nvSpPr>
          <p:cNvPr id="8" name="Footer Placeholder 7">
            <a:extLst>
              <a:ext uri="{FF2B5EF4-FFF2-40B4-BE49-F238E27FC236}">
                <a16:creationId xmlns:a16="http://schemas.microsoft.com/office/drawing/2014/main" id="{43DB4067-D8C6-12E7-A559-5BE1EEFDF2E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0EA58B-71B5-8353-1629-6A12CF9C2DF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340975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8EF55-C95A-4C81-F5C5-D9F36681FD1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6FEFAA0-86BA-C2A0-BEE9-02D32AA649D0}"/>
              </a:ext>
            </a:extLst>
          </p:cNvPr>
          <p:cNvSpPr>
            <a:spLocks noGrp="1"/>
          </p:cNvSpPr>
          <p:nvPr>
            <p:ph type="dt" sz="half" idx="10"/>
          </p:nvPr>
        </p:nvSpPr>
        <p:spPr/>
        <p:txBody>
          <a:bodyPr/>
          <a:lstStyle/>
          <a:p>
            <a:fld id="{8C1E1FAD-7351-4908-963A-08EA8E4AB7A0}" type="datetimeFigureOut">
              <a:rPr lang="en-US" smtClean="0"/>
              <a:t>11/21/22</a:t>
            </a:fld>
            <a:endParaRPr lang="en-US"/>
          </a:p>
        </p:txBody>
      </p:sp>
      <p:sp>
        <p:nvSpPr>
          <p:cNvPr id="4" name="Footer Placeholder 3">
            <a:extLst>
              <a:ext uri="{FF2B5EF4-FFF2-40B4-BE49-F238E27FC236}">
                <a16:creationId xmlns:a16="http://schemas.microsoft.com/office/drawing/2014/main" id="{05BB6326-E893-0472-853F-A0579273BE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BC0E547-44DD-1B5C-72F0-6F9928BE8E25}"/>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122003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AEBC17-2919-5A48-F28C-D8CA67692512}"/>
              </a:ext>
            </a:extLst>
          </p:cNvPr>
          <p:cNvSpPr>
            <a:spLocks noGrp="1"/>
          </p:cNvSpPr>
          <p:nvPr>
            <p:ph type="dt" sz="half" idx="10"/>
          </p:nvPr>
        </p:nvSpPr>
        <p:spPr/>
        <p:txBody>
          <a:bodyPr/>
          <a:lstStyle/>
          <a:p>
            <a:fld id="{8C1E1FAD-7351-4908-963A-08EA8E4AB7A0}" type="datetimeFigureOut">
              <a:rPr lang="en-US" smtClean="0"/>
              <a:t>11/21/22</a:t>
            </a:fld>
            <a:endParaRPr lang="en-US"/>
          </a:p>
        </p:txBody>
      </p:sp>
      <p:sp>
        <p:nvSpPr>
          <p:cNvPr id="3" name="Footer Placeholder 2">
            <a:extLst>
              <a:ext uri="{FF2B5EF4-FFF2-40B4-BE49-F238E27FC236}">
                <a16:creationId xmlns:a16="http://schemas.microsoft.com/office/drawing/2014/main" id="{B19A336D-74FE-AFF5-6DE1-5A8CB2F2200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B804902-E42F-3DDB-3EF9-459402405830}"/>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4285595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BEB50-53CC-08E4-A90F-10CFDEAEFD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66433936-81DD-CD88-CCE9-F484FD2E72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8632700-6FB0-C556-5662-EC07BD62ED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D29F015-8916-B2E3-1E8D-5C0289A448AB}"/>
              </a:ext>
            </a:extLst>
          </p:cNvPr>
          <p:cNvSpPr>
            <a:spLocks noGrp="1"/>
          </p:cNvSpPr>
          <p:nvPr>
            <p:ph type="dt" sz="half" idx="10"/>
          </p:nvPr>
        </p:nvSpPr>
        <p:spPr/>
        <p:txBody>
          <a:bodyPr/>
          <a:lstStyle/>
          <a:p>
            <a:fld id="{8C1E1FAD-7351-4908-963A-08EA8E4AB7A0}" type="datetimeFigureOut">
              <a:rPr lang="en-US" smtClean="0"/>
              <a:t>11/21/22</a:t>
            </a:fld>
            <a:endParaRPr lang="en-US"/>
          </a:p>
        </p:txBody>
      </p:sp>
      <p:sp>
        <p:nvSpPr>
          <p:cNvPr id="6" name="Footer Placeholder 5">
            <a:extLst>
              <a:ext uri="{FF2B5EF4-FFF2-40B4-BE49-F238E27FC236}">
                <a16:creationId xmlns:a16="http://schemas.microsoft.com/office/drawing/2014/main" id="{033E5A31-410A-2CF6-F354-023D189763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16BA8B-DCD4-AFD7-71F8-059675990BA9}"/>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240496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838A9-4C4C-E87F-5344-D0E034EEF48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02CD277-A2D2-03BE-F528-173D58A002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E1A485-B9AD-A62C-F93A-185FFBC228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E7806F9-7EF9-746A-33EE-6EE45D29C961}"/>
              </a:ext>
            </a:extLst>
          </p:cNvPr>
          <p:cNvSpPr>
            <a:spLocks noGrp="1"/>
          </p:cNvSpPr>
          <p:nvPr>
            <p:ph type="dt" sz="half" idx="10"/>
          </p:nvPr>
        </p:nvSpPr>
        <p:spPr/>
        <p:txBody>
          <a:bodyPr/>
          <a:lstStyle/>
          <a:p>
            <a:fld id="{8C1E1FAD-7351-4908-963A-08EA8E4AB7A0}" type="datetimeFigureOut">
              <a:rPr lang="en-US" smtClean="0"/>
              <a:t>11/21/22</a:t>
            </a:fld>
            <a:endParaRPr lang="en-US"/>
          </a:p>
        </p:txBody>
      </p:sp>
      <p:sp>
        <p:nvSpPr>
          <p:cNvPr id="6" name="Footer Placeholder 5">
            <a:extLst>
              <a:ext uri="{FF2B5EF4-FFF2-40B4-BE49-F238E27FC236}">
                <a16:creationId xmlns:a16="http://schemas.microsoft.com/office/drawing/2014/main" id="{D4EBA9D4-FDBC-FFE0-176B-1E836F95B7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AE6CDF-53EC-DD39-4DF1-0AEDAC4E7C7D}"/>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849647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D80C57-4601-DF87-32DA-7F03B3BBDD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55B1355-FCE3-FE49-2F47-8D086BF6654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308129A-4F19-BA27-A253-4DB68AA8ED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1E1FAD-7351-4908-963A-08EA8E4AB7A0}" type="datetimeFigureOut">
              <a:rPr lang="en-US" smtClean="0"/>
              <a:pPr/>
              <a:t>11/21/22</a:t>
            </a:fld>
            <a:endParaRPr lang="en-US" dirty="0"/>
          </a:p>
        </p:txBody>
      </p:sp>
      <p:sp>
        <p:nvSpPr>
          <p:cNvPr id="5" name="Footer Placeholder 4">
            <a:extLst>
              <a:ext uri="{FF2B5EF4-FFF2-40B4-BE49-F238E27FC236}">
                <a16:creationId xmlns:a16="http://schemas.microsoft.com/office/drawing/2014/main" id="{A987B1C7-0A70-42CD-42D4-C1727B18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0CE2138-D86D-3991-79CE-ED5D64C2F3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F2D47E-0AF1-4C27-801F-64E3E5BF7F72}" type="slidenum">
              <a:rPr lang="en-US" smtClean="0"/>
              <a:t>‹#›</a:t>
            </a:fld>
            <a:endParaRPr lang="en-US" dirty="0"/>
          </a:p>
        </p:txBody>
      </p:sp>
    </p:spTree>
    <p:extLst>
      <p:ext uri="{BB962C8B-B14F-4D97-AF65-F5344CB8AC3E}">
        <p14:creationId xmlns:p14="http://schemas.microsoft.com/office/powerpoint/2010/main" val="266152205"/>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4.gif"/></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5.gi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2.gi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3.gi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99D89C-7043-FD95-DA81-484EBDEF656F}"/>
              </a:ext>
            </a:extLst>
          </p:cNvPr>
          <p:cNvSpPr>
            <a:spLocks noGrp="1"/>
          </p:cNvSpPr>
          <p:nvPr>
            <p:ph type="ctrTitle"/>
          </p:nvPr>
        </p:nvSpPr>
        <p:spPr>
          <a:xfrm>
            <a:off x="793590" y="942583"/>
            <a:ext cx="10074151" cy="1767960"/>
          </a:xfrm>
        </p:spPr>
        <p:txBody>
          <a:bodyPr>
            <a:normAutofit fontScale="90000"/>
          </a:bodyPr>
          <a:lstStyle/>
          <a:p>
            <a:pPr algn="l"/>
            <a:r>
              <a:rPr lang="en-US" sz="4100" b="1" i="0" dirty="0"/>
              <a:t>The Impact of Focus and Context Visualization Techniques on Depth Perception in Optical See-Through Head-Mounted Displays</a:t>
            </a:r>
            <a:endParaRPr lang="en-US" sz="1800" b="1" i="0" dirty="0"/>
          </a:p>
        </p:txBody>
      </p:sp>
      <p:sp>
        <p:nvSpPr>
          <p:cNvPr id="3" name="Subtitle 2">
            <a:extLst>
              <a:ext uri="{FF2B5EF4-FFF2-40B4-BE49-F238E27FC236}">
                <a16:creationId xmlns:a16="http://schemas.microsoft.com/office/drawing/2014/main" id="{8B845841-9A8C-CF6E-B2A2-8FD7C902BE87}"/>
              </a:ext>
            </a:extLst>
          </p:cNvPr>
          <p:cNvSpPr>
            <a:spLocks noGrp="1"/>
          </p:cNvSpPr>
          <p:nvPr>
            <p:ph type="subTitle" idx="1"/>
          </p:nvPr>
        </p:nvSpPr>
        <p:spPr>
          <a:xfrm>
            <a:off x="5039525" y="5054148"/>
            <a:ext cx="5363928" cy="1176280"/>
          </a:xfrm>
        </p:spPr>
        <p:txBody>
          <a:bodyPr>
            <a:normAutofit/>
          </a:bodyPr>
          <a:lstStyle/>
          <a:p>
            <a:pPr algn="l"/>
            <a:r>
              <a:rPr lang="en-US" dirty="0"/>
              <a:t>Name :- </a:t>
            </a:r>
            <a:r>
              <a:rPr lang="en-US" dirty="0" err="1"/>
              <a:t>Sreenath</a:t>
            </a:r>
            <a:r>
              <a:rPr lang="en-US" dirty="0"/>
              <a:t> Reddy </a:t>
            </a:r>
            <a:r>
              <a:rPr lang="en-US" dirty="0" err="1"/>
              <a:t>Kurukunda</a:t>
            </a:r>
            <a:br>
              <a:rPr lang="en-US" dirty="0"/>
            </a:br>
            <a:r>
              <a:rPr lang="en-US" dirty="0"/>
              <a:t>ID        :- 811211580</a:t>
            </a:r>
            <a:br>
              <a:rPr lang="en-US" dirty="0"/>
            </a:br>
            <a:endParaRPr lang="en-US" dirty="0"/>
          </a:p>
        </p:txBody>
      </p:sp>
      <p:sp>
        <p:nvSpPr>
          <p:cNvPr id="4" name="TextBox 3">
            <a:extLst>
              <a:ext uri="{FF2B5EF4-FFF2-40B4-BE49-F238E27FC236}">
                <a16:creationId xmlns:a16="http://schemas.microsoft.com/office/drawing/2014/main" id="{61DB64C1-9E3C-3F04-6EAD-246219DD660F}"/>
              </a:ext>
            </a:extLst>
          </p:cNvPr>
          <p:cNvSpPr txBox="1"/>
          <p:nvPr/>
        </p:nvSpPr>
        <p:spPr>
          <a:xfrm>
            <a:off x="793590" y="2842642"/>
            <a:ext cx="3749744" cy="369332"/>
          </a:xfrm>
          <a:prstGeom prst="rect">
            <a:avLst/>
          </a:prstGeom>
          <a:noFill/>
        </p:spPr>
        <p:txBody>
          <a:bodyPr wrap="none" rtlCol="0">
            <a:spAutoFit/>
          </a:bodyPr>
          <a:lstStyle/>
          <a:p>
            <a:r>
              <a:rPr lang="en-US" sz="1800" b="1" i="0" dirty="0">
                <a:solidFill>
                  <a:srgbClr val="333333"/>
                </a:solidFill>
                <a:effectLst/>
                <a:latin typeface="Arial" panose="020B0604020202020204" pitchFamily="34" charset="0"/>
              </a:rPr>
              <a:t>Date of Publication:</a:t>
            </a:r>
            <a:r>
              <a:rPr lang="en-US" sz="1800" b="0" i="0" dirty="0">
                <a:solidFill>
                  <a:srgbClr val="333333"/>
                </a:solidFill>
                <a:effectLst/>
                <a:latin typeface="Arial" panose="020B0604020202020204" pitchFamily="34" charset="0"/>
              </a:rPr>
              <a:t> 12 May 2021</a:t>
            </a:r>
            <a:endParaRPr lang="en-US" dirty="0"/>
          </a:p>
        </p:txBody>
      </p:sp>
      <p:pic>
        <p:nvPicPr>
          <p:cNvPr id="11" name="Audio 10">
            <a:hlinkClick r:id="" action="ppaction://media"/>
            <a:extLst>
              <a:ext uri="{FF2B5EF4-FFF2-40B4-BE49-F238E27FC236}">
                <a16:creationId xmlns:a16="http://schemas.microsoft.com/office/drawing/2014/main" id="{DBF727AA-81C1-9B99-8A5E-8A7EB2B6FD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72384195"/>
      </p:ext>
    </p:extLst>
  </p:cSld>
  <p:clrMapOvr>
    <a:masterClrMapping/>
  </p:clrMapOvr>
  <mc:AlternateContent xmlns:mc="http://schemas.openxmlformats.org/markup-compatibility/2006" xmlns:p14="http://schemas.microsoft.com/office/powerpoint/2010/main">
    <mc:Choice Requires="p14">
      <p:transition spd="slow" p14:dur="2000" advTm="18410"/>
    </mc:Choice>
    <mc:Fallback xmlns="">
      <p:transition spd="slow" advTm="184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CB3F7-AB43-0271-FF6D-F1D0F452F93D}"/>
              </a:ext>
            </a:extLst>
          </p:cNvPr>
          <p:cNvSpPr>
            <a:spLocks noGrp="1"/>
          </p:cNvSpPr>
          <p:nvPr>
            <p:ph type="title"/>
          </p:nvPr>
        </p:nvSpPr>
        <p:spPr/>
        <p:txBody>
          <a:bodyPr/>
          <a:lstStyle/>
          <a:p>
            <a:r>
              <a:rPr lang="en-US" b="0" i="1" dirty="0">
                <a:solidFill>
                  <a:srgbClr val="333333"/>
                </a:solidFill>
                <a:effectLst/>
                <a:latin typeface="Verdana" panose="020B0604030504040204" pitchFamily="34" charset="0"/>
              </a:rPr>
              <a:t>Improving F+C for OST HMDs</a:t>
            </a:r>
            <a:br>
              <a:rPr lang="en-US" b="0" i="1" dirty="0">
                <a:solidFill>
                  <a:srgbClr val="333333"/>
                </a:solidFill>
                <a:effectLst/>
                <a:latin typeface="Verdana" panose="020B0604030504040204" pitchFamily="34" charset="0"/>
              </a:rPr>
            </a:br>
            <a:endParaRPr lang="en-US" dirty="0"/>
          </a:p>
        </p:txBody>
      </p:sp>
      <p:sp>
        <p:nvSpPr>
          <p:cNvPr id="3" name="Content Placeholder 2">
            <a:extLst>
              <a:ext uri="{FF2B5EF4-FFF2-40B4-BE49-F238E27FC236}">
                <a16:creationId xmlns:a16="http://schemas.microsoft.com/office/drawing/2014/main" id="{040BB86A-D3A9-9E48-3854-9F0B1083572A}"/>
              </a:ext>
            </a:extLst>
          </p:cNvPr>
          <p:cNvSpPr>
            <a:spLocks noGrp="1"/>
          </p:cNvSpPr>
          <p:nvPr>
            <p:ph idx="1"/>
          </p:nvPr>
        </p:nvSpPr>
        <p:spPr>
          <a:xfrm>
            <a:off x="838200" y="1538656"/>
            <a:ext cx="10515600" cy="4954219"/>
          </a:xfrm>
        </p:spPr>
        <p:txBody>
          <a:bodyPr>
            <a:normAutofit/>
          </a:bodyPr>
          <a:lstStyle/>
          <a:p>
            <a:pPr algn="just"/>
            <a:r>
              <a:rPr lang="en-US" sz="2000" b="0" dirty="0">
                <a:solidFill>
                  <a:srgbClr val="333333"/>
                </a:solidFill>
                <a:effectLst/>
              </a:rPr>
              <a:t>First, the inability to render opaque black in an additive display affects the visual outcome when compared to VST, most strongly changing how Contextual Anatomic Mimesis and Virtual Mask manifest. Second, the contrast of the display reduces visibility of shading details, for example within the interior surface of Virtual Window.</a:t>
            </a:r>
          </a:p>
          <a:p>
            <a:pPr algn="just"/>
            <a:r>
              <a:rPr lang="en-US" sz="2000" b="0" dirty="0">
                <a:solidFill>
                  <a:srgbClr val="333333"/>
                </a:solidFill>
                <a:effectLst/>
              </a:rPr>
              <a:t>The disappearing dark regions can be mitigated by compressing the intensity range, mapping black to gray. These gray areas provide a better border between non-augmented regions and areas which are augmented but black. </a:t>
            </a:r>
          </a:p>
          <a:p>
            <a:pPr algn="just"/>
            <a:r>
              <a:rPr lang="en-US" sz="2000" b="0" i="1" dirty="0">
                <a:solidFill>
                  <a:srgbClr val="333333"/>
                </a:solidFill>
                <a:effectLst/>
              </a:rPr>
              <a:t>observe that regions with low luminance still appear translucent because the real world is visible behind the augmentation, whereas very bright overlay regions appear solid. To exploit this effect,  propose the use of hatching. techniques commonly employed in illustrative rendering.</a:t>
            </a:r>
          </a:p>
          <a:p>
            <a:pPr algn="just"/>
            <a:endParaRPr lang="en-US" sz="2000" b="0" i="1" dirty="0">
              <a:solidFill>
                <a:srgbClr val="333333"/>
              </a:solidFill>
              <a:effectLst/>
            </a:endParaRPr>
          </a:p>
        </p:txBody>
      </p:sp>
      <p:pic>
        <p:nvPicPr>
          <p:cNvPr id="4" name="Audio 3">
            <a:hlinkClick r:id="" action="ppaction://media"/>
            <a:extLst>
              <a:ext uri="{FF2B5EF4-FFF2-40B4-BE49-F238E27FC236}">
                <a16:creationId xmlns:a16="http://schemas.microsoft.com/office/drawing/2014/main" id="{41A23433-6090-12B0-50B6-9B651BB685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76960822"/>
      </p:ext>
    </p:extLst>
  </p:cSld>
  <p:clrMapOvr>
    <a:masterClrMapping/>
  </p:clrMapOvr>
  <mc:AlternateContent xmlns:mc="http://schemas.openxmlformats.org/markup-compatibility/2006" xmlns:p14="http://schemas.microsoft.com/office/powerpoint/2010/main">
    <mc:Choice Requires="p14">
      <p:transition spd="slow" p14:dur="2000" advTm="74464"/>
    </mc:Choice>
    <mc:Fallback xmlns="">
      <p:transition spd="slow" advTm="744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D518B-83F3-DEFF-A563-CF1E8D6B81AC}"/>
              </a:ext>
            </a:extLst>
          </p:cNvPr>
          <p:cNvSpPr>
            <a:spLocks noGrp="1"/>
          </p:cNvSpPr>
          <p:nvPr>
            <p:ph type="title"/>
          </p:nvPr>
        </p:nvSpPr>
        <p:spPr/>
        <p:txBody>
          <a:bodyPr/>
          <a:lstStyle/>
          <a:p>
            <a:r>
              <a:rPr lang="en-US" b="1" i="1" dirty="0">
                <a:solidFill>
                  <a:srgbClr val="333333"/>
                </a:solidFill>
                <a:effectLst/>
                <a:latin typeface="Georgia" panose="02040502050405020303" pitchFamily="18" charset="0"/>
              </a:rPr>
              <a:t>Alignment Error</a:t>
            </a:r>
            <a:br>
              <a:rPr lang="en-US" b="1" i="1" dirty="0">
                <a:solidFill>
                  <a:srgbClr val="333333"/>
                </a:solidFill>
                <a:effectLst/>
                <a:latin typeface="Georgia" panose="02040502050405020303" pitchFamily="18" charset="0"/>
              </a:rPr>
            </a:br>
            <a:endParaRPr lang="en-US" dirty="0"/>
          </a:p>
        </p:txBody>
      </p:sp>
      <p:pic>
        <p:nvPicPr>
          <p:cNvPr id="5" name="Content Placeholder 4" descr="Diagram&#10;&#10;Description automatically generated">
            <a:extLst>
              <a:ext uri="{FF2B5EF4-FFF2-40B4-BE49-F238E27FC236}">
                <a16:creationId xmlns:a16="http://schemas.microsoft.com/office/drawing/2014/main" id="{130B9B78-AE4F-C92C-7C15-4A0649465944}"/>
              </a:ext>
            </a:extLst>
          </p:cNvPr>
          <p:cNvPicPr>
            <a:picLocks noGrp="1" noChangeAspect="1"/>
          </p:cNvPicPr>
          <p:nvPr>
            <p:ph idx="1"/>
          </p:nvPr>
        </p:nvPicPr>
        <p:blipFill>
          <a:blip r:embed="rId4"/>
          <a:stretch>
            <a:fillRect/>
          </a:stretch>
        </p:blipFill>
        <p:spPr>
          <a:xfrm>
            <a:off x="3084621" y="1036219"/>
            <a:ext cx="5646019" cy="3716107"/>
          </a:xfrm>
        </p:spPr>
      </p:pic>
      <p:sp>
        <p:nvSpPr>
          <p:cNvPr id="6" name="TextBox 5">
            <a:extLst>
              <a:ext uri="{FF2B5EF4-FFF2-40B4-BE49-F238E27FC236}">
                <a16:creationId xmlns:a16="http://schemas.microsoft.com/office/drawing/2014/main" id="{415A2B16-145B-9450-7C2C-444160D5CE69}"/>
              </a:ext>
            </a:extLst>
          </p:cNvPr>
          <p:cNvSpPr txBox="1"/>
          <p:nvPr/>
        </p:nvSpPr>
        <p:spPr>
          <a:xfrm>
            <a:off x="1390388" y="4947781"/>
            <a:ext cx="9850677" cy="1200329"/>
          </a:xfrm>
          <a:prstGeom prst="rect">
            <a:avLst/>
          </a:prstGeom>
          <a:noFill/>
        </p:spPr>
        <p:txBody>
          <a:bodyPr wrap="square" rtlCol="0">
            <a:spAutoFit/>
          </a:bodyPr>
          <a:lstStyle/>
          <a:p>
            <a:r>
              <a:rPr lang="en-US" b="0" i="0" dirty="0">
                <a:solidFill>
                  <a:srgbClr val="333333"/>
                </a:solidFill>
                <a:effectLst/>
                <a:latin typeface="Georgia" panose="02040502050405020303" pitchFamily="18" charset="0"/>
              </a:rPr>
              <a:t>These results were corroborated by a main effect for </a:t>
            </a:r>
            <a:r>
              <a:rPr lang="en-US" b="0" i="1" dirty="0">
                <a:solidFill>
                  <a:srgbClr val="333333"/>
                </a:solidFill>
                <a:effectLst/>
                <a:latin typeface="Georgia" panose="02040502050405020303" pitchFamily="18" charset="0"/>
              </a:rPr>
              <a:t>Target Position</a:t>
            </a:r>
            <a:r>
              <a:rPr lang="en-US" b="0" i="0" dirty="0">
                <a:solidFill>
                  <a:srgbClr val="333333"/>
                </a:solidFill>
                <a:effectLst/>
                <a:latin typeface="Georgia" panose="02040502050405020303" pitchFamily="18" charset="0"/>
              </a:rPr>
              <a:t>; </a:t>
            </a:r>
            <a:r>
              <a:rPr lang="en-US" b="0" i="0" u="none" strike="noStrike" dirty="0">
                <a:effectLst/>
                <a:latin typeface="MathJax_Math-italic"/>
              </a:rPr>
              <a:t>F</a:t>
            </a:r>
            <a:r>
              <a:rPr lang="en-US" b="0" i="0" u="none" strike="noStrike" dirty="0">
                <a:effectLst/>
                <a:latin typeface="MathJax_Main"/>
              </a:rPr>
              <a:t>(1.41,43.73)=26.6</a:t>
            </a:r>
            <a:r>
              <a:rPr lang="en-US" b="0" i="0" dirty="0">
                <a:solidFill>
                  <a:srgbClr val="333333"/>
                </a:solidFill>
                <a:effectLst/>
                <a:latin typeface="Georgia" panose="02040502050405020303" pitchFamily="18" charset="0"/>
              </a:rPr>
              <a:t>, </a:t>
            </a:r>
            <a:r>
              <a:rPr lang="en-US" b="0" i="0" u="none" strike="noStrike" dirty="0">
                <a:effectLst/>
                <a:latin typeface="MathJax_Math-italic"/>
              </a:rPr>
              <a:t>p</a:t>
            </a:r>
            <a:r>
              <a:rPr lang="en-US" b="0" i="0" u="none" strike="noStrike" dirty="0">
                <a:effectLst/>
                <a:latin typeface="MathJax_Main"/>
              </a:rPr>
              <a:t>&lt;.001</a:t>
            </a:r>
            <a:r>
              <a:rPr lang="en-US" b="0" i="0" dirty="0">
                <a:solidFill>
                  <a:srgbClr val="333333"/>
                </a:solidFill>
                <a:effectLst/>
                <a:latin typeface="Georgia" panose="02040502050405020303" pitchFamily="18" charset="0"/>
              </a:rPr>
              <a:t>, </a:t>
            </a:r>
            <a:r>
              <a:rPr lang="el-GR" b="0" i="0" u="none" strike="noStrike" dirty="0">
                <a:effectLst/>
                <a:latin typeface="MathJax_Math-italic"/>
              </a:rPr>
              <a:t>η</a:t>
            </a:r>
            <a:r>
              <a:rPr lang="el-GR" b="0" i="0" u="none" strike="noStrike" dirty="0">
                <a:effectLst/>
                <a:latin typeface="MathJax_Main"/>
              </a:rPr>
              <a:t>2</a:t>
            </a:r>
            <a:r>
              <a:rPr lang="en-US" b="0" i="0" u="none" strike="noStrike" dirty="0">
                <a:effectLst/>
                <a:latin typeface="MathJax_Math-italic"/>
              </a:rPr>
              <a:t>p</a:t>
            </a:r>
            <a:r>
              <a:rPr lang="en-US" b="0" i="0" u="none" strike="noStrike" dirty="0">
                <a:effectLst/>
                <a:latin typeface="MathJax_Main"/>
              </a:rPr>
              <a:t>=.462</a:t>
            </a:r>
            <a:r>
              <a:rPr lang="en-US" b="0" i="0" dirty="0">
                <a:solidFill>
                  <a:srgbClr val="333333"/>
                </a:solidFill>
                <a:effectLst/>
                <a:latin typeface="Georgia" panose="02040502050405020303" pitchFamily="18" charset="0"/>
              </a:rPr>
              <a:t>. Consecutive pairwise comparisons showed that the </a:t>
            </a:r>
            <a:r>
              <a:rPr lang="en-US" b="0" i="1" dirty="0">
                <a:solidFill>
                  <a:srgbClr val="333333"/>
                </a:solidFill>
                <a:effectLst/>
                <a:latin typeface="Georgia" panose="02040502050405020303" pitchFamily="18" charset="0"/>
              </a:rPr>
              <a:t>Far</a:t>
            </a:r>
            <a:r>
              <a:rPr lang="en-US" b="0" i="0" dirty="0">
                <a:solidFill>
                  <a:srgbClr val="333333"/>
                </a:solidFill>
                <a:effectLst/>
                <a:latin typeface="Georgia" panose="02040502050405020303" pitchFamily="18" charset="0"/>
              </a:rPr>
              <a:t> position evoked the largest absolute alignment error, significantly larger than both other positions (</a:t>
            </a:r>
            <a:r>
              <a:rPr lang="en-US" b="0" i="0" u="none" strike="noStrike" dirty="0" err="1">
                <a:effectLst/>
                <a:latin typeface="MathJax_Math-italic"/>
              </a:rPr>
              <a:t>ps</a:t>
            </a:r>
            <a:r>
              <a:rPr lang="en-US" b="0" i="0" u="none" strike="noStrike" dirty="0">
                <a:effectLst/>
                <a:latin typeface="MathJax_Main"/>
              </a:rPr>
              <a:t>&lt;.001</a:t>
            </a:r>
            <a:r>
              <a:rPr lang="en-US" b="0" i="0" dirty="0">
                <a:solidFill>
                  <a:srgbClr val="333333"/>
                </a:solidFill>
                <a:effectLst/>
                <a:latin typeface="Georgia" panose="02040502050405020303" pitchFamily="18" charset="0"/>
              </a:rPr>
              <a:t>).</a:t>
            </a:r>
            <a:endParaRPr lang="en-US" dirty="0"/>
          </a:p>
        </p:txBody>
      </p:sp>
      <p:pic>
        <p:nvPicPr>
          <p:cNvPr id="3" name="Audio 2">
            <a:hlinkClick r:id="" action="ppaction://media"/>
            <a:extLst>
              <a:ext uri="{FF2B5EF4-FFF2-40B4-BE49-F238E27FC236}">
                <a16:creationId xmlns:a16="http://schemas.microsoft.com/office/drawing/2014/main" id="{4E72156C-37F0-C644-532B-C51E139ABB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78874564"/>
      </p:ext>
    </p:extLst>
  </p:cSld>
  <p:clrMapOvr>
    <a:masterClrMapping/>
  </p:clrMapOvr>
  <mc:AlternateContent xmlns:mc="http://schemas.openxmlformats.org/markup-compatibility/2006" xmlns:p14="http://schemas.microsoft.com/office/powerpoint/2010/main">
    <mc:Choice Requires="p14">
      <p:transition spd="slow" p14:dur="2000" advTm="26560"/>
    </mc:Choice>
    <mc:Fallback xmlns="">
      <p:transition spd="slow" advTm="26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crossword puzzle, receipt&#10;&#10;Description automatically generated">
            <a:extLst>
              <a:ext uri="{FF2B5EF4-FFF2-40B4-BE49-F238E27FC236}">
                <a16:creationId xmlns:a16="http://schemas.microsoft.com/office/drawing/2014/main" id="{06A541CD-B9B1-AC1D-16F5-5D309DAAA49B}"/>
              </a:ext>
            </a:extLst>
          </p:cNvPr>
          <p:cNvPicPr>
            <a:picLocks noGrp="1" noChangeAspect="1"/>
          </p:cNvPicPr>
          <p:nvPr>
            <p:ph idx="1"/>
          </p:nvPr>
        </p:nvPicPr>
        <p:blipFill>
          <a:blip r:embed="rId4"/>
          <a:stretch>
            <a:fillRect/>
          </a:stretch>
        </p:blipFill>
        <p:spPr>
          <a:xfrm>
            <a:off x="2220325" y="486263"/>
            <a:ext cx="7463748" cy="3772585"/>
          </a:xfrm>
        </p:spPr>
      </p:pic>
      <p:sp>
        <p:nvSpPr>
          <p:cNvPr id="10" name="TextBox 9">
            <a:extLst>
              <a:ext uri="{FF2B5EF4-FFF2-40B4-BE49-F238E27FC236}">
                <a16:creationId xmlns:a16="http://schemas.microsoft.com/office/drawing/2014/main" id="{F85622BE-4AD1-9C41-443E-143F31D9EBBF}"/>
              </a:ext>
            </a:extLst>
          </p:cNvPr>
          <p:cNvSpPr txBox="1"/>
          <p:nvPr/>
        </p:nvSpPr>
        <p:spPr>
          <a:xfrm>
            <a:off x="413359" y="4772416"/>
            <a:ext cx="11611627" cy="2031325"/>
          </a:xfrm>
          <a:prstGeom prst="rect">
            <a:avLst/>
          </a:prstGeom>
          <a:noFill/>
        </p:spPr>
        <p:txBody>
          <a:bodyPr wrap="square" rtlCol="0">
            <a:spAutoFit/>
          </a:bodyPr>
          <a:lstStyle/>
          <a:p>
            <a:pPr algn="l"/>
            <a:r>
              <a:rPr lang="en-US" b="0" i="1" dirty="0">
                <a:solidFill>
                  <a:srgbClr val="333333"/>
                </a:solidFill>
                <a:effectLst/>
                <a:latin typeface="Georgia" panose="02040502050405020303" pitchFamily="18" charset="0"/>
              </a:rPr>
              <a:t>Moreover, significant interactions for </a:t>
            </a:r>
            <a:r>
              <a:rPr lang="en-US" b="0" i="1" dirty="0" err="1">
                <a:solidFill>
                  <a:srgbClr val="333333"/>
                </a:solidFill>
                <a:effectLst/>
                <a:latin typeface="Georgia" panose="02040502050405020303" pitchFamily="18" charset="0"/>
              </a:rPr>
              <a:t>InteriorRendering×ShadowRepresentation</a:t>
            </a:r>
            <a:r>
              <a:rPr lang="en-US" b="0" i="1" dirty="0">
                <a:solidFill>
                  <a:srgbClr val="333333"/>
                </a:solidFill>
                <a:effectLst/>
                <a:latin typeface="Georgia" panose="02040502050405020303" pitchFamily="18" charset="0"/>
              </a:rPr>
              <a:t>; </a:t>
            </a:r>
            <a:r>
              <a:rPr lang="en-US" b="0" i="0" u="none" strike="noStrike" dirty="0">
                <a:solidFill>
                  <a:srgbClr val="333333"/>
                </a:solidFill>
                <a:effectLst/>
                <a:latin typeface="MathJax_Math-italic"/>
              </a:rPr>
              <a:t>F</a:t>
            </a:r>
            <a:r>
              <a:rPr lang="en-US" b="0" i="0" u="none" strike="noStrike" dirty="0">
                <a:solidFill>
                  <a:srgbClr val="333333"/>
                </a:solidFill>
                <a:effectLst/>
                <a:latin typeface="MathJax_Main"/>
              </a:rPr>
              <a:t>(4,104)=3.87</a:t>
            </a:r>
            <a:r>
              <a:rPr lang="en-US" b="0" i="1" dirty="0">
                <a:solidFill>
                  <a:srgbClr val="333333"/>
                </a:solidFill>
                <a:effectLst/>
                <a:latin typeface="Georgia" panose="02040502050405020303" pitchFamily="18" charset="0"/>
              </a:rPr>
              <a:t>, </a:t>
            </a:r>
            <a:r>
              <a:rPr lang="en-US" b="0" i="0" u="none" strike="noStrike" dirty="0">
                <a:solidFill>
                  <a:srgbClr val="333333"/>
                </a:solidFill>
                <a:effectLst/>
                <a:latin typeface="MathJax_Math-italic"/>
              </a:rPr>
              <a:t>p</a:t>
            </a:r>
            <a:r>
              <a:rPr lang="en-US" b="0" i="0" u="none" strike="noStrike" dirty="0">
                <a:solidFill>
                  <a:srgbClr val="333333"/>
                </a:solidFill>
                <a:effectLst/>
                <a:latin typeface="MathJax_Main"/>
              </a:rPr>
              <a:t>=.006</a:t>
            </a:r>
            <a:r>
              <a:rPr lang="en-US" b="0" i="1" dirty="0">
                <a:solidFill>
                  <a:srgbClr val="333333"/>
                </a:solidFill>
                <a:effectLst/>
                <a:latin typeface="Georgia" panose="02040502050405020303" pitchFamily="18" charset="0"/>
              </a:rPr>
              <a:t>, </a:t>
            </a:r>
            <a:r>
              <a:rPr lang="el-GR" b="0" i="0" u="none" strike="noStrike" dirty="0">
                <a:solidFill>
                  <a:srgbClr val="333333"/>
                </a:solidFill>
                <a:effectLst/>
                <a:latin typeface="MathJax_Math-italic"/>
              </a:rPr>
              <a:t>η</a:t>
            </a:r>
            <a:r>
              <a:rPr lang="el-GR" b="0" i="0" u="none" strike="noStrike" dirty="0">
                <a:solidFill>
                  <a:srgbClr val="333333"/>
                </a:solidFill>
                <a:effectLst/>
                <a:latin typeface="MathJax_Main"/>
              </a:rPr>
              <a:t>2</a:t>
            </a:r>
            <a:r>
              <a:rPr lang="en-US" b="0" i="0" u="none" strike="noStrike" dirty="0">
                <a:solidFill>
                  <a:srgbClr val="333333"/>
                </a:solidFill>
                <a:effectLst/>
                <a:latin typeface="MathJax_Math-italic"/>
              </a:rPr>
              <a:t>p</a:t>
            </a:r>
            <a:r>
              <a:rPr lang="en-US" b="0" i="0" u="none" strike="noStrike" dirty="0">
                <a:solidFill>
                  <a:srgbClr val="333333"/>
                </a:solidFill>
                <a:effectLst/>
                <a:latin typeface="MathJax_Main"/>
              </a:rPr>
              <a:t>=.130</a:t>
            </a:r>
            <a:r>
              <a:rPr lang="en-US" b="0" i="1" dirty="0">
                <a:solidFill>
                  <a:srgbClr val="333333"/>
                </a:solidFill>
                <a:effectLst/>
                <a:latin typeface="Georgia" panose="02040502050405020303" pitchFamily="18" charset="0"/>
              </a:rPr>
              <a:t> were found. Main effects for </a:t>
            </a:r>
            <a:r>
              <a:rPr lang="en-US" b="0" i="1" dirty="0" err="1">
                <a:solidFill>
                  <a:srgbClr val="333333"/>
                </a:solidFill>
                <a:effectLst/>
                <a:latin typeface="Georgia" panose="02040502050405020303" pitchFamily="18" charset="0"/>
              </a:rPr>
              <a:t>InteriorRendering</a:t>
            </a:r>
            <a:r>
              <a:rPr lang="en-US" b="0" i="1" dirty="0">
                <a:solidFill>
                  <a:srgbClr val="333333"/>
                </a:solidFill>
                <a:effectLst/>
                <a:latin typeface="Georgia" panose="02040502050405020303" pitchFamily="18" charset="0"/>
              </a:rPr>
              <a:t>; </a:t>
            </a:r>
            <a:r>
              <a:rPr lang="en-US" b="0" i="0" u="none" strike="noStrike" dirty="0">
                <a:solidFill>
                  <a:srgbClr val="333333"/>
                </a:solidFill>
                <a:effectLst/>
                <a:latin typeface="MathJax_Math-italic"/>
              </a:rPr>
              <a:t>F</a:t>
            </a:r>
            <a:r>
              <a:rPr lang="en-US" b="0" i="0" u="none" strike="noStrike" dirty="0">
                <a:solidFill>
                  <a:srgbClr val="333333"/>
                </a:solidFill>
                <a:effectLst/>
                <a:latin typeface="MathJax_Main"/>
              </a:rPr>
              <a:t>(2,52)=19.33</a:t>
            </a:r>
            <a:r>
              <a:rPr lang="en-US" b="0" i="1" dirty="0">
                <a:solidFill>
                  <a:srgbClr val="333333"/>
                </a:solidFill>
                <a:effectLst/>
                <a:latin typeface="Georgia" panose="02040502050405020303" pitchFamily="18" charset="0"/>
              </a:rPr>
              <a:t>, </a:t>
            </a:r>
            <a:r>
              <a:rPr lang="en-US" b="0" i="0" u="none" strike="noStrike" dirty="0">
                <a:solidFill>
                  <a:srgbClr val="333333"/>
                </a:solidFill>
                <a:effectLst/>
                <a:latin typeface="MathJax_Math-italic"/>
              </a:rPr>
              <a:t>p</a:t>
            </a:r>
            <a:r>
              <a:rPr lang="en-US" b="0" i="0" u="none" strike="noStrike" dirty="0">
                <a:solidFill>
                  <a:srgbClr val="333333"/>
                </a:solidFill>
                <a:effectLst/>
                <a:latin typeface="MathJax_Main"/>
              </a:rPr>
              <a:t>&lt;.001</a:t>
            </a:r>
            <a:r>
              <a:rPr lang="en-US" b="0" i="1" dirty="0">
                <a:solidFill>
                  <a:srgbClr val="333333"/>
                </a:solidFill>
                <a:effectLst/>
                <a:latin typeface="Georgia" panose="02040502050405020303" pitchFamily="18" charset="0"/>
              </a:rPr>
              <a:t>, </a:t>
            </a:r>
            <a:r>
              <a:rPr lang="el-GR" b="0" i="0" u="none" strike="noStrike" dirty="0">
                <a:solidFill>
                  <a:srgbClr val="333333"/>
                </a:solidFill>
                <a:effectLst/>
                <a:latin typeface="MathJax_Math-italic"/>
              </a:rPr>
              <a:t>η</a:t>
            </a:r>
            <a:r>
              <a:rPr lang="el-GR" b="0" i="0" u="none" strike="noStrike" dirty="0">
                <a:solidFill>
                  <a:srgbClr val="333333"/>
                </a:solidFill>
                <a:effectLst/>
                <a:latin typeface="MathJax_Main"/>
              </a:rPr>
              <a:t>2</a:t>
            </a:r>
            <a:r>
              <a:rPr lang="en-US" b="0" i="0" u="none" strike="noStrike" dirty="0">
                <a:solidFill>
                  <a:srgbClr val="333333"/>
                </a:solidFill>
                <a:effectLst/>
                <a:latin typeface="MathJax_Math-italic"/>
              </a:rPr>
              <a:t>p</a:t>
            </a:r>
            <a:r>
              <a:rPr lang="en-US" b="0" i="0" u="none" strike="noStrike" dirty="0">
                <a:solidFill>
                  <a:srgbClr val="333333"/>
                </a:solidFill>
                <a:effectLst/>
                <a:latin typeface="MathJax_Main"/>
              </a:rPr>
              <a:t>=.351</a:t>
            </a:r>
            <a:r>
              <a:rPr lang="en-US" b="0" i="1" dirty="0">
                <a:solidFill>
                  <a:srgbClr val="333333"/>
                </a:solidFill>
                <a:effectLst/>
                <a:latin typeface="Georgia" panose="02040502050405020303" pitchFamily="18" charset="0"/>
              </a:rPr>
              <a:t>, revealed that users found it easier to complete alignment when using the hatched (</a:t>
            </a:r>
            <a:r>
              <a:rPr lang="en-US" b="0" i="0" u="none" strike="noStrike" dirty="0">
                <a:solidFill>
                  <a:srgbClr val="333333"/>
                </a:solidFill>
                <a:effectLst/>
                <a:latin typeface="MathJax_Math-italic"/>
              </a:rPr>
              <a:t>M</a:t>
            </a:r>
            <a:r>
              <a:rPr lang="en-US" b="0" i="0" u="none" strike="noStrike" dirty="0">
                <a:solidFill>
                  <a:srgbClr val="333333"/>
                </a:solidFill>
                <a:effectLst/>
                <a:latin typeface="MathJax_Main"/>
              </a:rPr>
              <a:t>=3.13</a:t>
            </a:r>
            <a:r>
              <a:rPr lang="en-US" b="0" i="1" dirty="0">
                <a:solidFill>
                  <a:srgbClr val="333333"/>
                </a:solidFill>
                <a:effectLst/>
                <a:latin typeface="Georgia" panose="02040502050405020303" pitchFamily="18" charset="0"/>
              </a:rPr>
              <a:t>, </a:t>
            </a:r>
            <a:r>
              <a:rPr lang="en-US" b="0" i="0" u="none" strike="noStrike" dirty="0">
                <a:solidFill>
                  <a:srgbClr val="333333"/>
                </a:solidFill>
                <a:effectLst/>
                <a:latin typeface="MathJax_Math-italic"/>
              </a:rPr>
              <a:t>SD</a:t>
            </a:r>
            <a:r>
              <a:rPr lang="en-US" b="0" i="0" u="none" strike="noStrike" dirty="0">
                <a:solidFill>
                  <a:srgbClr val="333333"/>
                </a:solidFill>
                <a:effectLst/>
                <a:latin typeface="MathJax_Main"/>
              </a:rPr>
              <a:t>=1.35</a:t>
            </a:r>
            <a:r>
              <a:rPr lang="en-US" b="0" i="1" dirty="0">
                <a:solidFill>
                  <a:srgbClr val="333333"/>
                </a:solidFill>
                <a:effectLst/>
                <a:latin typeface="Georgia" panose="02040502050405020303" pitchFamily="18" charset="0"/>
              </a:rPr>
              <a:t>) and shaded (</a:t>
            </a:r>
            <a:r>
              <a:rPr lang="en-US" b="0" i="0" u="none" strike="noStrike" dirty="0">
                <a:solidFill>
                  <a:srgbClr val="333333"/>
                </a:solidFill>
                <a:effectLst/>
                <a:latin typeface="MathJax_Math-italic"/>
              </a:rPr>
              <a:t>M</a:t>
            </a:r>
            <a:r>
              <a:rPr lang="en-US" b="0" i="0" u="none" strike="noStrike" dirty="0">
                <a:solidFill>
                  <a:srgbClr val="333333"/>
                </a:solidFill>
                <a:effectLst/>
                <a:latin typeface="MathJax_Main"/>
              </a:rPr>
              <a:t>=3.14</a:t>
            </a:r>
            <a:r>
              <a:rPr lang="en-US" b="0" i="1" dirty="0">
                <a:solidFill>
                  <a:srgbClr val="333333"/>
                </a:solidFill>
                <a:effectLst/>
                <a:latin typeface="Georgia" panose="02040502050405020303" pitchFamily="18" charset="0"/>
              </a:rPr>
              <a:t>, </a:t>
            </a:r>
            <a:r>
              <a:rPr lang="en-US" b="0" i="0" u="none" strike="noStrike" dirty="0">
                <a:solidFill>
                  <a:srgbClr val="333333"/>
                </a:solidFill>
                <a:effectLst/>
                <a:latin typeface="MathJax_Math-italic"/>
              </a:rPr>
              <a:t>SD</a:t>
            </a:r>
            <a:r>
              <a:rPr lang="en-US" b="0" i="0" u="none" strike="noStrike" dirty="0">
                <a:solidFill>
                  <a:srgbClr val="333333"/>
                </a:solidFill>
                <a:effectLst/>
                <a:latin typeface="MathJax_Main"/>
              </a:rPr>
              <a:t>=1.30</a:t>
            </a:r>
            <a:r>
              <a:rPr lang="en-US" b="0" i="1" dirty="0">
                <a:solidFill>
                  <a:srgbClr val="333333"/>
                </a:solidFill>
                <a:effectLst/>
                <a:latin typeface="Georgia" panose="02040502050405020303" pitchFamily="18" charset="0"/>
              </a:rPr>
              <a:t>) rendering compared with the constant (</a:t>
            </a:r>
            <a:r>
              <a:rPr lang="en-US" b="0" i="0" u="none" strike="noStrike" dirty="0">
                <a:solidFill>
                  <a:srgbClr val="333333"/>
                </a:solidFill>
                <a:effectLst/>
                <a:latin typeface="MathJax_Math-italic"/>
              </a:rPr>
              <a:t>M</a:t>
            </a:r>
            <a:r>
              <a:rPr lang="en-US" b="0" i="0" u="none" strike="noStrike" dirty="0">
                <a:solidFill>
                  <a:srgbClr val="333333"/>
                </a:solidFill>
                <a:effectLst/>
                <a:latin typeface="MathJax_Main"/>
              </a:rPr>
              <a:t>=4.05</a:t>
            </a:r>
            <a:r>
              <a:rPr lang="en-US" b="0" i="1" dirty="0">
                <a:solidFill>
                  <a:srgbClr val="333333"/>
                </a:solidFill>
                <a:effectLst/>
                <a:latin typeface="Georgia" panose="02040502050405020303" pitchFamily="18" charset="0"/>
              </a:rPr>
              <a:t>, </a:t>
            </a:r>
            <a:r>
              <a:rPr lang="en-US" b="0" i="0" u="none" strike="noStrike" dirty="0">
                <a:solidFill>
                  <a:srgbClr val="333333"/>
                </a:solidFill>
                <a:effectLst/>
                <a:latin typeface="MathJax_Math-italic"/>
              </a:rPr>
              <a:t>SD</a:t>
            </a:r>
            <a:r>
              <a:rPr lang="en-US" b="0" i="0" u="none" strike="noStrike" dirty="0">
                <a:solidFill>
                  <a:srgbClr val="333333"/>
                </a:solidFill>
                <a:effectLst/>
                <a:latin typeface="MathJax_Main"/>
              </a:rPr>
              <a:t>=1.64</a:t>
            </a:r>
            <a:r>
              <a:rPr lang="en-US" b="0" i="1" dirty="0">
                <a:solidFill>
                  <a:srgbClr val="333333"/>
                </a:solidFill>
                <a:effectLst/>
                <a:latin typeface="Georgia" panose="02040502050405020303" pitchFamily="18" charset="0"/>
              </a:rPr>
              <a:t>; </a:t>
            </a:r>
            <a:r>
              <a:rPr lang="en-US" b="0" i="0" u="none" strike="noStrike" dirty="0">
                <a:solidFill>
                  <a:srgbClr val="333333"/>
                </a:solidFill>
                <a:effectLst/>
                <a:latin typeface="MathJax_Math-italic"/>
              </a:rPr>
              <a:t>p</a:t>
            </a:r>
            <a:r>
              <a:rPr lang="en-US" b="0" i="0" u="none" strike="noStrike" dirty="0">
                <a:solidFill>
                  <a:srgbClr val="333333"/>
                </a:solidFill>
                <a:effectLst/>
                <a:latin typeface="MathJax_Main"/>
              </a:rPr>
              <a:t>&lt;.001</a:t>
            </a:r>
            <a:r>
              <a:rPr lang="en-US" b="0" i="1" dirty="0">
                <a:solidFill>
                  <a:srgbClr val="333333"/>
                </a:solidFill>
                <a:effectLst/>
                <a:latin typeface="Georgia" panose="02040502050405020303" pitchFamily="18" charset="0"/>
              </a:rPr>
              <a:t>).</a:t>
            </a:r>
          </a:p>
          <a:p>
            <a:br>
              <a:rPr lang="en-US" dirty="0"/>
            </a:br>
            <a:endParaRPr lang="en-US" dirty="0"/>
          </a:p>
        </p:txBody>
      </p:sp>
      <p:pic>
        <p:nvPicPr>
          <p:cNvPr id="2" name="Audio 1">
            <a:hlinkClick r:id="" action="ppaction://media"/>
            <a:extLst>
              <a:ext uri="{FF2B5EF4-FFF2-40B4-BE49-F238E27FC236}">
                <a16:creationId xmlns:a16="http://schemas.microsoft.com/office/drawing/2014/main" id="{8304B7A5-89CF-4F3E-1D0C-F91A89DCC33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23314290"/>
      </p:ext>
    </p:extLst>
  </p:cSld>
  <p:clrMapOvr>
    <a:masterClrMapping/>
  </p:clrMapOvr>
  <mc:AlternateContent xmlns:mc="http://schemas.openxmlformats.org/markup-compatibility/2006" xmlns:p14="http://schemas.microsoft.com/office/powerpoint/2010/main">
    <mc:Choice Requires="p14">
      <p:transition spd="slow" p14:dur="2000" advTm="25525"/>
    </mc:Choice>
    <mc:Fallback xmlns="">
      <p:transition spd="slow" advTm="25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4BBC4F-17CF-0F55-DA14-85DA5DA2C268}"/>
              </a:ext>
            </a:extLst>
          </p:cNvPr>
          <p:cNvSpPr>
            <a:spLocks noGrp="1"/>
          </p:cNvSpPr>
          <p:nvPr>
            <p:ph idx="1"/>
          </p:nvPr>
        </p:nvSpPr>
        <p:spPr>
          <a:xfrm>
            <a:off x="838200" y="573022"/>
            <a:ext cx="10515600" cy="4351338"/>
          </a:xfrm>
        </p:spPr>
        <p:txBody>
          <a:bodyPr>
            <a:normAutofit/>
          </a:bodyPr>
          <a:lstStyle/>
          <a:p>
            <a:pPr algn="l"/>
            <a:r>
              <a:rPr lang="en-US" sz="2000" b="0" i="1" dirty="0">
                <a:solidFill>
                  <a:srgbClr val="333333"/>
                </a:solidFill>
                <a:effectLst/>
              </a:rPr>
              <a:t>Visual Attractiveness. Results obtained after </a:t>
            </a:r>
            <a:r>
              <a:rPr lang="en-US" sz="2000" b="0" i="1" dirty="0" err="1">
                <a:solidFill>
                  <a:srgbClr val="333333"/>
                </a:solidFill>
                <a:effectLst/>
              </a:rPr>
              <a:t>analysing</a:t>
            </a:r>
            <a:r>
              <a:rPr lang="en-US" sz="2000" b="0" i="1" dirty="0">
                <a:solidFill>
                  <a:srgbClr val="333333"/>
                </a:solidFill>
                <a:effectLst/>
              </a:rPr>
              <a:t> the participants’ opinion regarding visual attractiveness showed significant interaction for </a:t>
            </a:r>
            <a:r>
              <a:rPr lang="en-US" sz="2000" b="0" i="1" dirty="0" err="1">
                <a:solidFill>
                  <a:srgbClr val="333333"/>
                </a:solidFill>
                <a:effectLst/>
              </a:rPr>
              <a:t>InteriorRendering×ShadowRepresentation</a:t>
            </a:r>
            <a:r>
              <a:rPr lang="en-US" sz="2000" b="0" i="1" dirty="0">
                <a:solidFill>
                  <a:srgbClr val="333333"/>
                </a:solidFill>
                <a:effectLst/>
              </a:rPr>
              <a:t>; </a:t>
            </a:r>
            <a:r>
              <a:rPr lang="en-US" sz="2000" b="0" i="0" u="none" strike="noStrike" dirty="0">
                <a:solidFill>
                  <a:srgbClr val="333333"/>
                </a:solidFill>
                <a:effectLst/>
              </a:rPr>
              <a:t>F(4,104)=4.46</a:t>
            </a:r>
            <a:r>
              <a:rPr lang="en-US" sz="2000" b="0" i="1" dirty="0">
                <a:solidFill>
                  <a:srgbClr val="333333"/>
                </a:solidFill>
                <a:effectLst/>
              </a:rPr>
              <a:t>, </a:t>
            </a:r>
            <a:r>
              <a:rPr lang="en-US" sz="2000" b="0" i="0" u="none" strike="noStrike" dirty="0">
                <a:solidFill>
                  <a:srgbClr val="333333"/>
                </a:solidFill>
                <a:effectLst/>
              </a:rPr>
              <a:t>p=.002</a:t>
            </a:r>
            <a:r>
              <a:rPr lang="en-US" sz="2000" b="0" i="1" dirty="0">
                <a:solidFill>
                  <a:srgbClr val="333333"/>
                </a:solidFill>
                <a:effectLst/>
              </a:rPr>
              <a:t>, </a:t>
            </a:r>
            <a:r>
              <a:rPr lang="el-GR" sz="2000" b="0" i="0" u="none" strike="noStrike" dirty="0">
                <a:solidFill>
                  <a:srgbClr val="333333"/>
                </a:solidFill>
                <a:effectLst/>
              </a:rPr>
              <a:t>η2</a:t>
            </a:r>
            <a:r>
              <a:rPr lang="en-US" sz="2000" b="0" i="0" u="none" strike="noStrike" dirty="0">
                <a:solidFill>
                  <a:srgbClr val="333333"/>
                </a:solidFill>
                <a:effectLst/>
              </a:rPr>
              <a:t>p=.146</a:t>
            </a:r>
            <a:r>
              <a:rPr lang="en-US" sz="2000" b="0" i="1" dirty="0">
                <a:solidFill>
                  <a:srgbClr val="333333"/>
                </a:solidFill>
                <a:effectLst/>
              </a:rPr>
              <a:t>. A main effect for </a:t>
            </a:r>
            <a:r>
              <a:rPr lang="en-US" sz="2000" b="0" i="1" dirty="0" err="1">
                <a:solidFill>
                  <a:srgbClr val="333333"/>
                </a:solidFill>
                <a:effectLst/>
              </a:rPr>
              <a:t>InteriorRendering</a:t>
            </a:r>
            <a:r>
              <a:rPr lang="en-US" sz="2000" b="0" i="1" dirty="0">
                <a:solidFill>
                  <a:srgbClr val="333333"/>
                </a:solidFill>
                <a:effectLst/>
              </a:rPr>
              <a:t> revealed that participants found the shaded (</a:t>
            </a:r>
            <a:r>
              <a:rPr lang="en-US" sz="2000" b="0" i="0" u="none" strike="noStrike" dirty="0">
                <a:solidFill>
                  <a:srgbClr val="333333"/>
                </a:solidFill>
                <a:effectLst/>
              </a:rPr>
              <a:t>M=3.35</a:t>
            </a:r>
            <a:r>
              <a:rPr lang="en-US" sz="2000" b="0" i="1" dirty="0">
                <a:solidFill>
                  <a:srgbClr val="333333"/>
                </a:solidFill>
                <a:effectLst/>
              </a:rPr>
              <a:t>, </a:t>
            </a:r>
            <a:r>
              <a:rPr lang="en-US" sz="2000" b="0" i="0" u="none" strike="noStrike" dirty="0">
                <a:solidFill>
                  <a:srgbClr val="333333"/>
                </a:solidFill>
                <a:effectLst/>
              </a:rPr>
              <a:t>SD=1.54</a:t>
            </a:r>
            <a:r>
              <a:rPr lang="en-US" sz="2000" b="0" i="1" dirty="0">
                <a:solidFill>
                  <a:srgbClr val="333333"/>
                </a:solidFill>
                <a:effectLst/>
              </a:rPr>
              <a:t>; </a:t>
            </a:r>
            <a:r>
              <a:rPr lang="en-US" sz="2000" b="0" i="0" u="none" strike="noStrike" dirty="0">
                <a:solidFill>
                  <a:srgbClr val="333333"/>
                </a:solidFill>
                <a:effectLst/>
              </a:rPr>
              <a:t>p&lt;.001</a:t>
            </a:r>
            <a:r>
              <a:rPr lang="en-US" sz="2000" b="0" i="1" dirty="0">
                <a:solidFill>
                  <a:srgbClr val="333333"/>
                </a:solidFill>
                <a:effectLst/>
              </a:rPr>
              <a:t>) and the hatched (</a:t>
            </a:r>
            <a:r>
              <a:rPr lang="en-US" sz="2000" b="0" i="0" u="none" strike="noStrike" dirty="0">
                <a:solidFill>
                  <a:srgbClr val="333333"/>
                </a:solidFill>
                <a:effectLst/>
              </a:rPr>
              <a:t>M=3.45</a:t>
            </a:r>
            <a:r>
              <a:rPr lang="en-US" sz="2000" b="0" i="1" dirty="0">
                <a:solidFill>
                  <a:srgbClr val="333333"/>
                </a:solidFill>
                <a:effectLst/>
              </a:rPr>
              <a:t>, </a:t>
            </a:r>
            <a:r>
              <a:rPr lang="en-US" sz="2000" b="0" i="0" u="none" strike="noStrike" dirty="0">
                <a:solidFill>
                  <a:srgbClr val="333333"/>
                </a:solidFill>
                <a:effectLst/>
              </a:rPr>
              <a:t>SD=1.50</a:t>
            </a:r>
            <a:r>
              <a:rPr lang="en-US" sz="2000" b="0" i="1" dirty="0">
                <a:solidFill>
                  <a:srgbClr val="333333"/>
                </a:solidFill>
                <a:effectLst/>
              </a:rPr>
              <a:t>; </a:t>
            </a:r>
            <a:r>
              <a:rPr lang="en-US" sz="2000" b="0" i="0" u="none" strike="noStrike" dirty="0">
                <a:solidFill>
                  <a:srgbClr val="333333"/>
                </a:solidFill>
                <a:effectLst/>
              </a:rPr>
              <a:t>p=.004</a:t>
            </a:r>
            <a:r>
              <a:rPr lang="en-US" sz="2000" b="0" i="1" dirty="0">
                <a:solidFill>
                  <a:srgbClr val="333333"/>
                </a:solidFill>
                <a:effectLst/>
              </a:rPr>
              <a:t>) renderings more visually appealing than the constant (</a:t>
            </a:r>
            <a:r>
              <a:rPr lang="en-US" sz="2000" b="0" i="0" u="none" strike="noStrike" dirty="0">
                <a:solidFill>
                  <a:srgbClr val="333333"/>
                </a:solidFill>
                <a:effectLst/>
              </a:rPr>
              <a:t>M=4.17</a:t>
            </a:r>
            <a:r>
              <a:rPr lang="en-US" sz="2000" b="0" i="1" dirty="0">
                <a:solidFill>
                  <a:srgbClr val="333333"/>
                </a:solidFill>
                <a:effectLst/>
              </a:rPr>
              <a:t>, </a:t>
            </a:r>
            <a:r>
              <a:rPr lang="en-US" sz="2000" b="0" i="0" u="none" strike="noStrike" dirty="0">
                <a:solidFill>
                  <a:srgbClr val="333333"/>
                </a:solidFill>
                <a:effectLst/>
              </a:rPr>
              <a:t>SD=1.63</a:t>
            </a:r>
            <a:r>
              <a:rPr lang="en-US" sz="2000" b="0" i="1" dirty="0">
                <a:solidFill>
                  <a:srgbClr val="333333"/>
                </a:solidFill>
                <a:effectLst/>
              </a:rPr>
              <a:t>).</a:t>
            </a:r>
          </a:p>
          <a:p>
            <a:pPr marL="0" indent="0" algn="l">
              <a:buNone/>
            </a:pPr>
            <a:endParaRPr lang="en-US" sz="2000" b="0" i="1" dirty="0">
              <a:solidFill>
                <a:srgbClr val="333333"/>
              </a:solidFill>
              <a:effectLst/>
            </a:endParaRPr>
          </a:p>
          <a:p>
            <a:pPr algn="l"/>
            <a:r>
              <a:rPr lang="en-US" sz="2000" b="0" i="1" dirty="0">
                <a:solidFill>
                  <a:srgbClr val="333333"/>
                </a:solidFill>
                <a:effectLst/>
              </a:rPr>
              <a:t>Moreover,  test revealed a strong significant main effect for </a:t>
            </a:r>
            <a:r>
              <a:rPr lang="en-US" sz="2000" b="0" i="1" dirty="0" err="1">
                <a:solidFill>
                  <a:srgbClr val="333333"/>
                </a:solidFill>
                <a:effectLst/>
              </a:rPr>
              <a:t>ExteriorVisualization</a:t>
            </a:r>
            <a:r>
              <a:rPr lang="en-US" sz="2000" b="0" i="1" dirty="0">
                <a:solidFill>
                  <a:srgbClr val="333333"/>
                </a:solidFill>
                <a:effectLst/>
              </a:rPr>
              <a:t>; </a:t>
            </a:r>
            <a:r>
              <a:rPr lang="en-US" sz="2000" b="0" i="0" u="none" strike="noStrike" dirty="0">
                <a:solidFill>
                  <a:srgbClr val="333333"/>
                </a:solidFill>
                <a:effectLst/>
              </a:rPr>
              <a:t>F(2,52)=27.06</a:t>
            </a:r>
            <a:r>
              <a:rPr lang="en-US" sz="2000" b="0" i="1" dirty="0">
                <a:solidFill>
                  <a:srgbClr val="333333"/>
                </a:solidFill>
                <a:effectLst/>
              </a:rPr>
              <a:t>, </a:t>
            </a:r>
            <a:r>
              <a:rPr lang="en-US" sz="2000" b="0" i="0" u="none" strike="noStrike" dirty="0">
                <a:solidFill>
                  <a:srgbClr val="333333"/>
                </a:solidFill>
                <a:effectLst/>
              </a:rPr>
              <a:t>p&lt;.001</a:t>
            </a:r>
            <a:r>
              <a:rPr lang="en-US" sz="2000" b="0" i="1" dirty="0">
                <a:solidFill>
                  <a:srgbClr val="333333"/>
                </a:solidFill>
                <a:effectLst/>
              </a:rPr>
              <a:t>, </a:t>
            </a:r>
            <a:r>
              <a:rPr lang="el-GR" sz="2000" b="0" i="0" u="none" strike="noStrike" dirty="0">
                <a:solidFill>
                  <a:srgbClr val="333333"/>
                </a:solidFill>
                <a:effectLst/>
              </a:rPr>
              <a:t>η2</a:t>
            </a:r>
            <a:r>
              <a:rPr lang="en-US" sz="2000" b="0" i="0" u="none" strike="noStrike" dirty="0">
                <a:solidFill>
                  <a:srgbClr val="333333"/>
                </a:solidFill>
                <a:effectLst/>
              </a:rPr>
              <a:t>p=.510</a:t>
            </a:r>
            <a:r>
              <a:rPr lang="en-US" sz="2000" b="0" i="1" dirty="0">
                <a:solidFill>
                  <a:srgbClr val="333333"/>
                </a:solidFill>
                <a:effectLst/>
              </a:rPr>
              <a:t>. Posterior pairwise comparisons showed that participants found the mask (</a:t>
            </a:r>
            <a:r>
              <a:rPr lang="en-US" sz="2000" b="0" i="0" u="none" strike="noStrike" dirty="0">
                <a:solidFill>
                  <a:srgbClr val="333333"/>
                </a:solidFill>
                <a:effectLst/>
              </a:rPr>
              <a:t>M=4.30</a:t>
            </a:r>
            <a:r>
              <a:rPr lang="en-US" sz="2000" b="0" i="1" dirty="0">
                <a:solidFill>
                  <a:srgbClr val="333333"/>
                </a:solidFill>
                <a:effectLst/>
              </a:rPr>
              <a:t>, </a:t>
            </a:r>
            <a:r>
              <a:rPr lang="en-US" sz="2000" b="0" i="0" u="none" strike="noStrike" dirty="0">
                <a:solidFill>
                  <a:srgbClr val="333333"/>
                </a:solidFill>
                <a:effectLst/>
              </a:rPr>
              <a:t>SD=1.59</a:t>
            </a:r>
            <a:r>
              <a:rPr lang="en-US" sz="2000" b="0" i="1" dirty="0">
                <a:solidFill>
                  <a:srgbClr val="333333"/>
                </a:solidFill>
                <a:effectLst/>
              </a:rPr>
              <a:t>) less visually appealing than the ghosted (</a:t>
            </a:r>
            <a:r>
              <a:rPr lang="en-US" sz="2000" b="0" i="0" u="none" strike="noStrike" dirty="0">
                <a:solidFill>
                  <a:srgbClr val="333333"/>
                </a:solidFill>
                <a:effectLst/>
              </a:rPr>
              <a:t>M=3.73</a:t>
            </a:r>
            <a:r>
              <a:rPr lang="en-US" sz="2000" b="0" i="1" dirty="0">
                <a:solidFill>
                  <a:srgbClr val="333333"/>
                </a:solidFill>
                <a:effectLst/>
              </a:rPr>
              <a:t>, </a:t>
            </a:r>
            <a:r>
              <a:rPr lang="en-US" sz="2000" b="0" i="0" u="none" strike="noStrike" dirty="0">
                <a:solidFill>
                  <a:srgbClr val="333333"/>
                </a:solidFill>
                <a:effectLst/>
              </a:rPr>
              <a:t>SD=1.49</a:t>
            </a:r>
            <a:r>
              <a:rPr lang="en-US" sz="2000" b="0" i="1" dirty="0">
                <a:solidFill>
                  <a:srgbClr val="333333"/>
                </a:solidFill>
                <a:effectLst/>
              </a:rPr>
              <a:t>; </a:t>
            </a:r>
            <a:r>
              <a:rPr lang="en-US" sz="2000" b="0" i="0" u="none" strike="noStrike" dirty="0">
                <a:solidFill>
                  <a:srgbClr val="333333"/>
                </a:solidFill>
                <a:effectLst/>
              </a:rPr>
              <a:t>p=.005</a:t>
            </a:r>
            <a:r>
              <a:rPr lang="en-US" sz="2000" b="0" i="1" dirty="0">
                <a:solidFill>
                  <a:srgbClr val="333333"/>
                </a:solidFill>
                <a:effectLst/>
              </a:rPr>
              <a:t>) and the hole (</a:t>
            </a:r>
            <a:r>
              <a:rPr lang="en-US" sz="2000" b="0" i="0" u="none" strike="noStrike" dirty="0">
                <a:solidFill>
                  <a:srgbClr val="333333"/>
                </a:solidFill>
                <a:effectLst/>
              </a:rPr>
              <a:t>M=2.95</a:t>
            </a:r>
            <a:r>
              <a:rPr lang="en-US" sz="2000" b="0" i="1" dirty="0">
                <a:solidFill>
                  <a:srgbClr val="333333"/>
                </a:solidFill>
                <a:effectLst/>
              </a:rPr>
              <a:t>, </a:t>
            </a:r>
            <a:r>
              <a:rPr lang="en-US" sz="2000" b="0" i="0" u="none" strike="noStrike" dirty="0">
                <a:solidFill>
                  <a:srgbClr val="333333"/>
                </a:solidFill>
                <a:effectLst/>
              </a:rPr>
              <a:t>SD=1.41</a:t>
            </a:r>
            <a:r>
              <a:rPr lang="en-US" sz="2000" b="0" i="1" dirty="0">
                <a:solidFill>
                  <a:srgbClr val="333333"/>
                </a:solidFill>
                <a:effectLst/>
              </a:rPr>
              <a:t>; </a:t>
            </a:r>
            <a:r>
              <a:rPr lang="en-US" sz="2000" b="0" i="0" u="none" strike="noStrike" dirty="0">
                <a:solidFill>
                  <a:srgbClr val="333333"/>
                </a:solidFill>
                <a:effectLst/>
              </a:rPr>
              <a:t>p&lt;.001</a:t>
            </a:r>
            <a:r>
              <a:rPr lang="en-US" sz="2000" b="0" i="1" dirty="0">
                <a:solidFill>
                  <a:srgbClr val="333333"/>
                </a:solidFill>
                <a:effectLst/>
              </a:rPr>
              <a:t>), as well as the ghosted than the hole (</a:t>
            </a:r>
            <a:r>
              <a:rPr lang="en-US" sz="2000" b="0" i="0" u="none" strike="noStrike" dirty="0">
                <a:solidFill>
                  <a:srgbClr val="333333"/>
                </a:solidFill>
                <a:effectLst/>
              </a:rPr>
              <a:t>p&lt;.001</a:t>
            </a:r>
            <a:r>
              <a:rPr lang="en-US" sz="2000" b="0" i="1" dirty="0">
                <a:solidFill>
                  <a:srgbClr val="333333"/>
                </a:solidFill>
                <a:effectLst/>
              </a:rPr>
              <a:t>).</a:t>
            </a:r>
          </a:p>
          <a:p>
            <a:endParaRPr lang="en-US" sz="2000" dirty="0"/>
          </a:p>
        </p:txBody>
      </p:sp>
      <p:pic>
        <p:nvPicPr>
          <p:cNvPr id="2" name="Audio 1">
            <a:hlinkClick r:id="" action="ppaction://media"/>
            <a:extLst>
              <a:ext uri="{FF2B5EF4-FFF2-40B4-BE49-F238E27FC236}">
                <a16:creationId xmlns:a16="http://schemas.microsoft.com/office/drawing/2014/main" id="{3138E4BE-F21D-FCA1-62BF-9A553E2FEC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97389344"/>
      </p:ext>
    </p:extLst>
  </p:cSld>
  <p:clrMapOvr>
    <a:masterClrMapping/>
  </p:clrMapOvr>
  <mc:AlternateContent xmlns:mc="http://schemas.openxmlformats.org/markup-compatibility/2006" xmlns:p14="http://schemas.microsoft.com/office/powerpoint/2010/main">
    <mc:Choice Requires="p14">
      <p:transition spd="slow" p14:dur="2000" advTm="58176"/>
    </mc:Choice>
    <mc:Fallback xmlns="">
      <p:transition spd="slow" advTm="58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1EE23DA-D57D-1929-05CE-8B4B2F09D0D8}"/>
              </a:ext>
            </a:extLst>
          </p:cNvPr>
          <p:cNvSpPr>
            <a:spLocks noGrp="1"/>
          </p:cNvSpPr>
          <p:nvPr>
            <p:ph idx="1"/>
          </p:nvPr>
        </p:nvSpPr>
        <p:spPr>
          <a:xfrm>
            <a:off x="838200" y="472814"/>
            <a:ext cx="10515600" cy="4351338"/>
          </a:xfrm>
        </p:spPr>
        <p:txBody>
          <a:bodyPr>
            <a:normAutofit/>
          </a:bodyPr>
          <a:lstStyle/>
          <a:p>
            <a:r>
              <a:rPr lang="en-US" sz="2000" b="0" i="1" dirty="0">
                <a:solidFill>
                  <a:srgbClr val="333333"/>
                </a:solidFill>
                <a:effectLst/>
              </a:rPr>
              <a:t>In terms of </a:t>
            </a:r>
            <a:r>
              <a:rPr lang="en-US" sz="2000" b="0" i="1" dirty="0" err="1">
                <a:solidFill>
                  <a:srgbClr val="333333"/>
                </a:solidFill>
                <a:effectLst/>
              </a:rPr>
              <a:t>ExteriorVisualization</a:t>
            </a:r>
            <a:r>
              <a:rPr lang="en-US" sz="2000" b="0" i="1" dirty="0">
                <a:solidFill>
                  <a:srgbClr val="333333"/>
                </a:solidFill>
                <a:effectLst/>
              </a:rPr>
              <a:t>, have found that mask performs badly for error measures as well as both subjective (usability related) metrics. Even the combinations which add a brighter background cannot improve on the error metrics, and the subjective metrics show the same behavior. The hole and ghosted perform similarly for error metrics, however participants seem to prefer hole visualizations over using ghosted techniques. </a:t>
            </a:r>
            <a:br>
              <a:rPr lang="en-US" sz="2000" dirty="0"/>
            </a:br>
            <a:endParaRPr lang="en-US" sz="2000" dirty="0"/>
          </a:p>
        </p:txBody>
      </p:sp>
      <p:pic>
        <p:nvPicPr>
          <p:cNvPr id="2" name="Audio 1">
            <a:hlinkClick r:id="" action="ppaction://media"/>
            <a:extLst>
              <a:ext uri="{FF2B5EF4-FFF2-40B4-BE49-F238E27FC236}">
                <a16:creationId xmlns:a16="http://schemas.microsoft.com/office/drawing/2014/main" id="{B08BDCC9-6D65-2312-4CDB-442431A1734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7635099"/>
      </p:ext>
    </p:extLst>
  </p:cSld>
  <p:clrMapOvr>
    <a:masterClrMapping/>
  </p:clrMapOvr>
  <mc:AlternateContent xmlns:mc="http://schemas.openxmlformats.org/markup-compatibility/2006" xmlns:p14="http://schemas.microsoft.com/office/powerpoint/2010/main">
    <mc:Choice Requires="p14">
      <p:transition spd="slow" p14:dur="2000" advTm="26314"/>
    </mc:Choice>
    <mc:Fallback xmlns="">
      <p:transition spd="slow" advTm="263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06C43-73C0-FE84-FEA1-B0A398413FA1}"/>
              </a:ext>
            </a:extLst>
          </p:cNvPr>
          <p:cNvSpPr>
            <a:spLocks noGrp="1"/>
          </p:cNvSpPr>
          <p:nvPr>
            <p:ph type="title"/>
          </p:nvPr>
        </p:nvSpPr>
        <p:spPr/>
        <p:txBody>
          <a:bodyPr/>
          <a:lstStyle/>
          <a:p>
            <a:r>
              <a:rPr lang="en-US" b="0" i="1" dirty="0">
                <a:solidFill>
                  <a:srgbClr val="333333"/>
                </a:solidFill>
                <a:effectLst/>
                <a:latin typeface="Verdana" panose="020B0604030504040204" pitchFamily="34" charset="0"/>
              </a:rPr>
              <a:t>Conclusion</a:t>
            </a:r>
            <a:br>
              <a:rPr lang="en-US" b="0" i="1" dirty="0">
                <a:solidFill>
                  <a:srgbClr val="333333"/>
                </a:solidFill>
                <a:effectLst/>
                <a:latin typeface="Verdana" panose="020B0604030504040204" pitchFamily="34" charset="0"/>
              </a:rPr>
            </a:br>
            <a:endParaRPr lang="en-US" dirty="0"/>
          </a:p>
        </p:txBody>
      </p:sp>
      <p:sp>
        <p:nvSpPr>
          <p:cNvPr id="3" name="Content Placeholder 2">
            <a:extLst>
              <a:ext uri="{FF2B5EF4-FFF2-40B4-BE49-F238E27FC236}">
                <a16:creationId xmlns:a16="http://schemas.microsoft.com/office/drawing/2014/main" id="{0F40A1FA-1018-6A62-035E-26444CA60B2A}"/>
              </a:ext>
            </a:extLst>
          </p:cNvPr>
          <p:cNvSpPr>
            <a:spLocks noGrp="1"/>
          </p:cNvSpPr>
          <p:nvPr>
            <p:ph idx="1"/>
          </p:nvPr>
        </p:nvSpPr>
        <p:spPr>
          <a:xfrm>
            <a:off x="838200" y="1302236"/>
            <a:ext cx="10515600" cy="3476593"/>
          </a:xfrm>
        </p:spPr>
        <p:txBody>
          <a:bodyPr>
            <a:normAutofit/>
          </a:bodyPr>
          <a:lstStyle/>
          <a:p>
            <a:pPr algn="just"/>
            <a:r>
              <a:rPr lang="en-US" sz="2000" b="0" i="1" dirty="0">
                <a:solidFill>
                  <a:srgbClr val="333333"/>
                </a:solidFill>
                <a:effectLst/>
              </a:rPr>
              <a:t>Developing techniques for in-situ visualization is often guided by a specific application case with unique constraints. The conceptual decomposition of F+C visualization techniques presented in this work can be used to explore the design space of such AR visualizations for both OST and VST technologies, potentially adding new variants or novel dimensions to the proposed scheme.</a:t>
            </a:r>
          </a:p>
          <a:p>
            <a:pPr algn="just"/>
            <a:r>
              <a:rPr lang="en-US" sz="2000" b="0" i="1" dirty="0">
                <a:solidFill>
                  <a:srgbClr val="333333"/>
                </a:solidFill>
                <a:effectLst/>
              </a:rPr>
              <a:t>In this regard, believe that users benefit from the adaptation of visualization techniques designed to provide optimal visual cues for specific tasks not only in the context of medical applications, but also for various near-field AR approaches that require the in-situ visualization of structures within real objects.</a:t>
            </a:r>
          </a:p>
        </p:txBody>
      </p:sp>
      <p:pic>
        <p:nvPicPr>
          <p:cNvPr id="5" name="Audio 4">
            <a:hlinkClick r:id="" action="ppaction://media"/>
            <a:extLst>
              <a:ext uri="{FF2B5EF4-FFF2-40B4-BE49-F238E27FC236}">
                <a16:creationId xmlns:a16="http://schemas.microsoft.com/office/drawing/2014/main" id="{927B8608-08AA-5C91-1E94-37A7A6C82A0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43647343"/>
      </p:ext>
    </p:extLst>
  </p:cSld>
  <p:clrMapOvr>
    <a:masterClrMapping/>
  </p:clrMapOvr>
  <mc:AlternateContent xmlns:mc="http://schemas.openxmlformats.org/markup-compatibility/2006" xmlns:p14="http://schemas.microsoft.com/office/powerpoint/2010/main">
    <mc:Choice Requires="p14">
      <p:transition spd="slow" p14:dur="2000" advTm="70538"/>
    </mc:Choice>
    <mc:Fallback xmlns="">
      <p:transition spd="slow" advTm="705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88533-DC87-0303-E6CB-7BF638CF9F63}"/>
              </a:ext>
            </a:extLst>
          </p:cNvPr>
          <p:cNvSpPr>
            <a:spLocks noGrp="1"/>
          </p:cNvSpPr>
          <p:nvPr>
            <p:ph type="title"/>
          </p:nvPr>
        </p:nvSpPr>
        <p:spPr>
          <a:xfrm>
            <a:off x="3303182" y="914401"/>
            <a:ext cx="7510130" cy="3131288"/>
          </a:xfrm>
        </p:spPr>
        <p:txBody>
          <a:bodyPr>
            <a:normAutofit/>
          </a:bodyPr>
          <a:lstStyle/>
          <a:p>
            <a:r>
              <a:rPr lang="en-US" sz="8000" dirty="0"/>
              <a:t>Thank you </a:t>
            </a:r>
          </a:p>
        </p:txBody>
      </p:sp>
      <p:pic>
        <p:nvPicPr>
          <p:cNvPr id="3" name="Audio 2">
            <a:hlinkClick r:id="" action="ppaction://media"/>
            <a:extLst>
              <a:ext uri="{FF2B5EF4-FFF2-40B4-BE49-F238E27FC236}">
                <a16:creationId xmlns:a16="http://schemas.microsoft.com/office/drawing/2014/main" id="{BC672A05-B2F9-0151-DF2F-7302DD545F6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99911474"/>
      </p:ext>
    </p:extLst>
  </p:cSld>
  <p:clrMapOvr>
    <a:masterClrMapping/>
  </p:clrMapOvr>
  <mc:AlternateContent xmlns:mc="http://schemas.openxmlformats.org/markup-compatibility/2006" xmlns:p14="http://schemas.microsoft.com/office/powerpoint/2010/main">
    <mc:Choice Requires="p14">
      <p:transition spd="slow" p14:dur="2000" advTm="2016"/>
    </mc:Choice>
    <mc:Fallback xmlns="">
      <p:transition spd="slow" advTm="20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EC696-4210-A600-A0B6-1AFE65C99B68}"/>
              </a:ext>
            </a:extLst>
          </p:cNvPr>
          <p:cNvSpPr>
            <a:spLocks noGrp="1"/>
          </p:cNvSpPr>
          <p:nvPr>
            <p:ph type="title"/>
          </p:nvPr>
        </p:nvSpPr>
        <p:spPr>
          <a:xfrm>
            <a:off x="1219198" y="375758"/>
            <a:ext cx="9493249" cy="634336"/>
          </a:xfrm>
        </p:spPr>
        <p:txBody>
          <a:bodyPr>
            <a:normAutofit fontScale="90000"/>
          </a:bodyPr>
          <a:lstStyle/>
          <a:p>
            <a:r>
              <a:rPr lang="en-US" dirty="0">
                <a:effectLst/>
                <a:latin typeface="Helvetica Neue" panose="02000503000000020004" pitchFamily="2" charset="0"/>
              </a:rPr>
              <a:t>Authors</a:t>
            </a:r>
          </a:p>
        </p:txBody>
      </p:sp>
      <p:sp>
        <p:nvSpPr>
          <p:cNvPr id="3" name="Content Placeholder 2">
            <a:extLst>
              <a:ext uri="{FF2B5EF4-FFF2-40B4-BE49-F238E27FC236}">
                <a16:creationId xmlns:a16="http://schemas.microsoft.com/office/drawing/2014/main" id="{BCA6A9E0-A369-344F-9F88-37CA7C7EC17A}"/>
              </a:ext>
            </a:extLst>
          </p:cNvPr>
          <p:cNvSpPr>
            <a:spLocks noGrp="1"/>
          </p:cNvSpPr>
          <p:nvPr>
            <p:ph idx="1"/>
          </p:nvPr>
        </p:nvSpPr>
        <p:spPr>
          <a:xfrm>
            <a:off x="936169" y="1049005"/>
            <a:ext cx="9493250" cy="5433237"/>
          </a:xfrm>
        </p:spPr>
        <p:txBody>
          <a:bodyPr>
            <a:normAutofit fontScale="92500" lnSpcReduction="10000"/>
          </a:bodyPr>
          <a:lstStyle/>
          <a:p>
            <a:pPr marL="0" indent="0" algn="l">
              <a:buNone/>
            </a:pPr>
            <a:r>
              <a:rPr lang="en-US" b="0" i="0" u="none" strike="noStrike" dirty="0">
                <a:solidFill>
                  <a:srgbClr val="006699"/>
                </a:solidFill>
                <a:effectLst/>
                <a:latin typeface="Arial" panose="020B0604020202020204" pitchFamily="34" charset="0"/>
              </a:rPr>
              <a:t>Alejandro Martin-Gomez</a:t>
            </a:r>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Department of Informatics, Chair for Computer Aided Medical Procedures and Augmented Reality, Technical University of Munich, Munich, Germany</a:t>
            </a:r>
          </a:p>
          <a:p>
            <a:pPr marL="0" indent="0" algn="l">
              <a:buNone/>
            </a:pPr>
            <a:r>
              <a:rPr lang="en-US" b="0" i="0" u="none" strike="noStrike" dirty="0">
                <a:solidFill>
                  <a:srgbClr val="006699"/>
                </a:solidFill>
                <a:effectLst/>
                <a:latin typeface="Arial" panose="020B0604020202020204" pitchFamily="34" charset="0"/>
              </a:rPr>
              <a:t>Jakob Weiss</a:t>
            </a:r>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Department of Informatics, Chair for Computer Aided Medical Procedures and Augmented Reality, Technical University of Munich, Munich, Germany</a:t>
            </a:r>
          </a:p>
          <a:p>
            <a:pPr marL="0" indent="0" algn="l">
              <a:buNone/>
            </a:pPr>
            <a:r>
              <a:rPr lang="en-US" b="0" i="0" u="none" strike="noStrike" dirty="0">
                <a:solidFill>
                  <a:srgbClr val="006699"/>
                </a:solidFill>
                <a:effectLst/>
                <a:latin typeface="Arial" panose="020B0604020202020204" pitchFamily="34" charset="0"/>
              </a:rPr>
              <a:t>Andreas Keller</a:t>
            </a:r>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Department of Informatics, Chair for Computer Aided Medical Procedures and Augmented Reality, Technical University of Munich, Munich, Germany</a:t>
            </a:r>
          </a:p>
          <a:p>
            <a:pPr marL="0" indent="0" algn="l">
              <a:buNone/>
            </a:pPr>
            <a:br>
              <a:rPr lang="en-US" b="0" i="0" dirty="0">
                <a:solidFill>
                  <a:srgbClr val="333333"/>
                </a:solidFill>
                <a:effectLst/>
                <a:latin typeface="Arial" panose="020B0604020202020204" pitchFamily="34" charset="0"/>
              </a:rPr>
            </a:br>
            <a:endParaRPr lang="en-US" b="0" i="0" dirty="0">
              <a:solidFill>
                <a:srgbClr val="333333"/>
              </a:solidFill>
              <a:effectLst/>
              <a:latin typeface="Arial" panose="020B0604020202020204" pitchFamily="34" charset="0"/>
            </a:endParaRPr>
          </a:p>
          <a:p>
            <a:pPr algn="l"/>
            <a:endParaRPr lang="en-US" b="0" i="0" dirty="0">
              <a:solidFill>
                <a:srgbClr val="333333"/>
              </a:solidFill>
              <a:effectLst/>
              <a:latin typeface="Arial" panose="020B0604020202020204" pitchFamily="34" charset="0"/>
            </a:endParaRPr>
          </a:p>
          <a:p>
            <a:pPr marL="0" indent="0">
              <a:buNone/>
            </a:pPr>
            <a:endParaRPr lang="en-US" dirty="0"/>
          </a:p>
        </p:txBody>
      </p:sp>
      <p:pic>
        <p:nvPicPr>
          <p:cNvPr id="6" name="Audio 5">
            <a:hlinkClick r:id="" action="ppaction://media"/>
            <a:extLst>
              <a:ext uri="{FF2B5EF4-FFF2-40B4-BE49-F238E27FC236}">
                <a16:creationId xmlns:a16="http://schemas.microsoft.com/office/drawing/2014/main" id="{6D61A5ED-F0CA-C2C7-F383-E97858E54AE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18788498"/>
      </p:ext>
    </p:extLst>
  </p:cSld>
  <p:clrMapOvr>
    <a:masterClrMapping/>
  </p:clrMapOvr>
  <mc:AlternateContent xmlns:mc="http://schemas.openxmlformats.org/markup-compatibility/2006" xmlns:p14="http://schemas.microsoft.com/office/powerpoint/2010/main">
    <mc:Choice Requires="p14">
      <p:transition spd="slow" p14:dur="2000" advTm="3050"/>
    </mc:Choice>
    <mc:Fallback xmlns="">
      <p:transition spd="slow" advTm="30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729A3C-58EC-CF15-84D9-8C63CFA588BA}"/>
              </a:ext>
            </a:extLst>
          </p:cNvPr>
          <p:cNvSpPr>
            <a:spLocks noGrp="1"/>
          </p:cNvSpPr>
          <p:nvPr>
            <p:ph idx="1"/>
          </p:nvPr>
        </p:nvSpPr>
        <p:spPr>
          <a:xfrm>
            <a:off x="838200" y="430895"/>
            <a:ext cx="10515600" cy="5996210"/>
          </a:xfrm>
        </p:spPr>
        <p:txBody>
          <a:bodyPr>
            <a:normAutofit/>
          </a:bodyPr>
          <a:lstStyle/>
          <a:p>
            <a:pPr marL="0" indent="0" algn="l">
              <a:buNone/>
            </a:pPr>
            <a:r>
              <a:rPr lang="en-US" b="0" i="0" u="none" strike="noStrike" dirty="0">
                <a:solidFill>
                  <a:srgbClr val="006699"/>
                </a:solidFill>
                <a:effectLst/>
                <a:latin typeface="Arial" panose="020B0604020202020204" pitchFamily="34" charset="0"/>
              </a:rPr>
              <a:t>Ulrich Eck</a:t>
            </a:r>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Department of Informatics, Chair for Computer Aided Medical Procedures and Augmented Reality, Technical University of Munich, Munich, Germany</a:t>
            </a:r>
          </a:p>
          <a:p>
            <a:pPr marL="0" indent="0" algn="l">
              <a:buNone/>
            </a:pPr>
            <a:r>
              <a:rPr lang="en-US" b="0" i="0" dirty="0">
                <a:solidFill>
                  <a:srgbClr val="006699"/>
                </a:solidFill>
                <a:effectLst/>
                <a:latin typeface="Arial" panose="020B0604020202020204" pitchFamily="34" charset="0"/>
              </a:rPr>
              <a:t>Daniel Roth</a:t>
            </a:r>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FAU Erlangen-Nürnberg, Erlangen, Germany</a:t>
            </a:r>
          </a:p>
          <a:p>
            <a:pPr marL="0" indent="0" algn="l">
              <a:buNone/>
            </a:pPr>
            <a:r>
              <a:rPr lang="en-US" b="0" i="0" u="none" strike="noStrike" dirty="0">
                <a:solidFill>
                  <a:srgbClr val="006699"/>
                </a:solidFill>
                <a:effectLst/>
                <a:latin typeface="Arial" panose="020B0604020202020204" pitchFamily="34" charset="0"/>
              </a:rPr>
              <a:t>Nassir Navab</a:t>
            </a:r>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Department of Informatics, Chair for Computer Aided Medical Procedures and Augmented Reality, Technical University of Munich, Munich, Germany</a:t>
            </a:r>
          </a:p>
          <a:p>
            <a:pPr algn="l"/>
            <a:r>
              <a:rPr lang="en-US" b="0" i="0" dirty="0">
                <a:solidFill>
                  <a:srgbClr val="333333"/>
                </a:solidFill>
                <a:effectLst/>
                <a:latin typeface="Arial" panose="020B0604020202020204" pitchFamily="34" charset="0"/>
              </a:rPr>
              <a:t>Laboratory for Computer Aided Medical Procedures, Whiting School of Engineering, Johns Hopkins University, Baltimore, MD, USA</a:t>
            </a:r>
          </a:p>
          <a:p>
            <a:endParaRPr lang="en-US" dirty="0"/>
          </a:p>
        </p:txBody>
      </p:sp>
      <p:pic>
        <p:nvPicPr>
          <p:cNvPr id="5" name="Audio 4">
            <a:hlinkClick r:id="" action="ppaction://media"/>
            <a:extLst>
              <a:ext uri="{FF2B5EF4-FFF2-40B4-BE49-F238E27FC236}">
                <a16:creationId xmlns:a16="http://schemas.microsoft.com/office/drawing/2014/main" id="{26126EB9-AFFF-0DE5-4BC1-BD4CB91FC8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53687039"/>
      </p:ext>
    </p:extLst>
  </p:cSld>
  <p:clrMapOvr>
    <a:masterClrMapping/>
  </p:clrMapOvr>
  <mc:AlternateContent xmlns:mc="http://schemas.openxmlformats.org/markup-compatibility/2006" xmlns:p14="http://schemas.microsoft.com/office/powerpoint/2010/main">
    <mc:Choice Requires="p14">
      <p:transition spd="slow" p14:dur="2000" advTm="3786"/>
    </mc:Choice>
    <mc:Fallback xmlns="">
      <p:transition spd="slow" advTm="37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B0CFD-2CD3-07C5-F539-2324F8D78DA5}"/>
              </a:ext>
            </a:extLst>
          </p:cNvPr>
          <p:cNvSpPr>
            <a:spLocks noGrp="1"/>
          </p:cNvSpPr>
          <p:nvPr>
            <p:ph type="title"/>
          </p:nvPr>
        </p:nvSpPr>
        <p:spPr/>
        <p:txBody>
          <a:bodyPr/>
          <a:lstStyle/>
          <a:p>
            <a:r>
              <a:rPr lang="en-US" i="0" dirty="0">
                <a:effectLst/>
                <a:latin typeface="Helvetica Neue" panose="02000503000000020004" pitchFamily="2" charset="0"/>
              </a:rPr>
              <a:t>Introduction</a:t>
            </a:r>
            <a:br>
              <a:rPr lang="en-US" dirty="0">
                <a:effectLst/>
                <a:latin typeface="Helvetica Neue" panose="02000503000000020004" pitchFamily="2" charset="0"/>
              </a:rPr>
            </a:br>
            <a:endParaRPr lang="en-US" dirty="0"/>
          </a:p>
        </p:txBody>
      </p:sp>
      <p:sp>
        <p:nvSpPr>
          <p:cNvPr id="3" name="Content Placeholder 2">
            <a:extLst>
              <a:ext uri="{FF2B5EF4-FFF2-40B4-BE49-F238E27FC236}">
                <a16:creationId xmlns:a16="http://schemas.microsoft.com/office/drawing/2014/main" id="{5B8BC0F2-3076-EB5F-61C1-5140FC580E9A}"/>
              </a:ext>
            </a:extLst>
          </p:cNvPr>
          <p:cNvSpPr>
            <a:spLocks noGrp="1"/>
          </p:cNvSpPr>
          <p:nvPr>
            <p:ph idx="1"/>
          </p:nvPr>
        </p:nvSpPr>
        <p:spPr>
          <a:xfrm>
            <a:off x="1099458" y="1260463"/>
            <a:ext cx="9493250" cy="4857307"/>
          </a:xfrm>
        </p:spPr>
        <p:txBody>
          <a:bodyPr>
            <a:normAutofit/>
          </a:bodyPr>
          <a:lstStyle/>
          <a:p>
            <a:pPr marL="0" indent="0" algn="just">
              <a:buNone/>
            </a:pPr>
            <a:r>
              <a:rPr lang="en-US" sz="2000" dirty="0">
                <a:effectLst/>
              </a:rPr>
              <a:t>The use of focus and context visualization techniques to facilitate the presentation of hidden components located inside solid opaque objects has previously been extensively researched. Cutaways, cross-sections, exploded views, and ghosting are examples of such </a:t>
            </a:r>
            <a:r>
              <a:rPr lang="en-US" sz="2000" dirty="0" err="1">
                <a:effectLst/>
              </a:rPr>
              <a:t>techniques.Such</a:t>
            </a:r>
            <a:r>
              <a:rPr lang="en-US" sz="2000" dirty="0">
                <a:effectLst/>
              </a:rPr>
              <a:t> techniques aim to promote a more intuitive understanding of the object's construction or composition, in addition to providing cues to visualize hidden content. In the context of augmented reality, F+C visualizations refer to techniques that enhance the visualization of a high-interest augmented object and use additional cues to present and ground the augmented object within the real scene. This grounding effect is especially important when visualizing objects beneath real-world surfaces, as is required in medical scenarios. Understanding the complex geometry of anatomical structures in neurosurgical interventions, as well as visualizing registered ultrasound imagery in-situ via the generation of virtual windows, is critical in this </a:t>
            </a:r>
            <a:r>
              <a:rPr lang="en-US" sz="2000" dirty="0" err="1">
                <a:effectLst/>
              </a:rPr>
              <a:t>field.A</a:t>
            </a:r>
            <a:r>
              <a:rPr lang="en-US" sz="2000" dirty="0">
                <a:effectLst/>
              </a:rPr>
              <a:t> virtual exploded view can be seamlessly visualized within the context of a real object in industrial scenarios to aid understanding of spatial relations.</a:t>
            </a:r>
          </a:p>
        </p:txBody>
      </p:sp>
      <p:pic>
        <p:nvPicPr>
          <p:cNvPr id="7" name="Audio 6">
            <a:hlinkClick r:id="" action="ppaction://media"/>
            <a:extLst>
              <a:ext uri="{FF2B5EF4-FFF2-40B4-BE49-F238E27FC236}">
                <a16:creationId xmlns:a16="http://schemas.microsoft.com/office/drawing/2014/main" id="{9E2FC276-5EA9-6621-4ED5-9217FF7035A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27317997"/>
      </p:ext>
    </p:extLst>
  </p:cSld>
  <p:clrMapOvr>
    <a:masterClrMapping/>
  </p:clrMapOvr>
  <mc:AlternateContent xmlns:mc="http://schemas.openxmlformats.org/markup-compatibility/2006" xmlns:p14="http://schemas.microsoft.com/office/powerpoint/2010/main">
    <mc:Choice Requires="p14">
      <p:transition spd="slow" p14:dur="2000" advTm="89440"/>
    </mc:Choice>
    <mc:Fallback xmlns="">
      <p:transition spd="slow" advTm="894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6A690F0-9963-7491-63D5-AE1CBEAC6AFE}"/>
              </a:ext>
            </a:extLst>
          </p:cNvPr>
          <p:cNvSpPr>
            <a:spLocks noGrp="1"/>
          </p:cNvSpPr>
          <p:nvPr>
            <p:ph idx="1"/>
          </p:nvPr>
        </p:nvSpPr>
        <p:spPr>
          <a:xfrm>
            <a:off x="838200" y="563526"/>
            <a:ext cx="10515600" cy="5613437"/>
          </a:xfrm>
        </p:spPr>
        <p:txBody>
          <a:bodyPr>
            <a:normAutofit/>
          </a:bodyPr>
          <a:lstStyle/>
          <a:p>
            <a:r>
              <a:rPr lang="en-US" sz="2000" b="0" i="0" dirty="0">
                <a:solidFill>
                  <a:srgbClr val="333333"/>
                </a:solidFill>
                <a:effectLst/>
              </a:rPr>
              <a:t>The strongest depth cue in all spaces is </a:t>
            </a:r>
            <a:r>
              <a:rPr lang="en-US" sz="2000" b="0" i="1" dirty="0">
                <a:solidFill>
                  <a:srgbClr val="333333"/>
                </a:solidFill>
                <a:effectLst/>
              </a:rPr>
              <a:t>occlusion</a:t>
            </a:r>
            <a:r>
              <a:rPr lang="en-US" sz="2000" b="0" i="0" dirty="0">
                <a:solidFill>
                  <a:srgbClr val="333333"/>
                </a:solidFill>
                <a:effectLst/>
              </a:rPr>
              <a:t>. </a:t>
            </a:r>
            <a:r>
              <a:rPr lang="en-US" sz="2000" b="0" i="1" dirty="0">
                <a:solidFill>
                  <a:srgbClr val="333333"/>
                </a:solidFill>
                <a:effectLst/>
              </a:rPr>
              <a:t>Binocular disparities</a:t>
            </a:r>
            <a:r>
              <a:rPr lang="en-US" sz="2000" b="0" i="0" dirty="0">
                <a:solidFill>
                  <a:srgbClr val="333333"/>
                </a:solidFill>
                <a:effectLst/>
              </a:rPr>
              <a:t> and </a:t>
            </a:r>
            <a:r>
              <a:rPr lang="en-US" sz="2000" b="0" i="1" dirty="0">
                <a:solidFill>
                  <a:srgbClr val="333333"/>
                </a:solidFill>
                <a:effectLst/>
              </a:rPr>
              <a:t>motion parallax</a:t>
            </a:r>
            <a:r>
              <a:rPr lang="en-US" sz="2000" b="0" i="0" dirty="0">
                <a:solidFill>
                  <a:srgbClr val="333333"/>
                </a:solidFill>
                <a:effectLst/>
              </a:rPr>
              <a:t> provide strong information in the personal space and their effectiveness decreases in function of the distance. In addition, </a:t>
            </a:r>
            <a:r>
              <a:rPr lang="en-US" sz="2000" b="0" i="1" dirty="0">
                <a:solidFill>
                  <a:srgbClr val="333333"/>
                </a:solidFill>
                <a:effectLst/>
              </a:rPr>
              <a:t>convergence and accommodation</a:t>
            </a:r>
            <a:r>
              <a:rPr lang="en-US" sz="2000" b="0" i="0" dirty="0">
                <a:solidFill>
                  <a:srgbClr val="333333"/>
                </a:solidFill>
                <a:effectLst/>
              </a:rPr>
              <a:t> provide useful information in personal space. </a:t>
            </a:r>
          </a:p>
          <a:p>
            <a:r>
              <a:rPr lang="en-US" sz="2000" b="0" i="0" dirty="0">
                <a:solidFill>
                  <a:srgbClr val="333333"/>
                </a:solidFill>
                <a:effectLst/>
              </a:rPr>
              <a:t>providing credible </a:t>
            </a:r>
            <a:r>
              <a:rPr lang="en-US" sz="2000" b="0" i="1" dirty="0">
                <a:solidFill>
                  <a:srgbClr val="333333"/>
                </a:solidFill>
                <a:effectLst/>
              </a:rPr>
              <a:t>occlusion</a:t>
            </a:r>
            <a:r>
              <a:rPr lang="en-US" sz="2000" b="0" i="0" dirty="0">
                <a:solidFill>
                  <a:srgbClr val="333333"/>
                </a:solidFill>
                <a:effectLst/>
              </a:rPr>
              <a:t> information represents a key requirement for AR applications that demand the visualization of augmented content behind the surface of real objects. Failing to provide appropriate additional cues could lead to the augmented content being perceived in front of the real object even when other cues like binocular disparities or motion parallax would suggest otherwise</a:t>
            </a:r>
            <a:endParaRPr lang="en-US" sz="2000" dirty="0"/>
          </a:p>
        </p:txBody>
      </p:sp>
      <p:pic>
        <p:nvPicPr>
          <p:cNvPr id="2" name="Audio 1">
            <a:hlinkClick r:id="" action="ppaction://media"/>
            <a:extLst>
              <a:ext uri="{FF2B5EF4-FFF2-40B4-BE49-F238E27FC236}">
                <a16:creationId xmlns:a16="http://schemas.microsoft.com/office/drawing/2014/main" id="{B59B8218-E81F-809C-ED3B-890586A6D87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26359824"/>
      </p:ext>
    </p:extLst>
  </p:cSld>
  <p:clrMapOvr>
    <a:masterClrMapping/>
  </p:clrMapOvr>
  <mc:AlternateContent xmlns:mc="http://schemas.openxmlformats.org/markup-compatibility/2006" xmlns:p14="http://schemas.microsoft.com/office/powerpoint/2010/main">
    <mc:Choice Requires="p14">
      <p:transition spd="slow" p14:dur="2000" advTm="40917"/>
    </mc:Choice>
    <mc:Fallback xmlns="">
      <p:transition spd="slow" advTm="40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ollage of a person's face&#10;&#10;Description automatically generated with low confidence">
            <a:extLst>
              <a:ext uri="{FF2B5EF4-FFF2-40B4-BE49-F238E27FC236}">
                <a16:creationId xmlns:a16="http://schemas.microsoft.com/office/drawing/2014/main" id="{8E34F7E8-19AD-854A-8CF0-9AF875E1C74B}"/>
              </a:ext>
            </a:extLst>
          </p:cNvPr>
          <p:cNvPicPr>
            <a:picLocks noGrp="1" noChangeAspect="1"/>
          </p:cNvPicPr>
          <p:nvPr>
            <p:ph idx="1"/>
          </p:nvPr>
        </p:nvPicPr>
        <p:blipFill>
          <a:blip r:embed="rId4"/>
          <a:stretch>
            <a:fillRect/>
          </a:stretch>
        </p:blipFill>
        <p:spPr>
          <a:xfrm>
            <a:off x="2135889" y="347314"/>
            <a:ext cx="7920222" cy="3081686"/>
          </a:xfrm>
        </p:spPr>
      </p:pic>
      <p:sp>
        <p:nvSpPr>
          <p:cNvPr id="6" name="TextBox 5">
            <a:extLst>
              <a:ext uri="{FF2B5EF4-FFF2-40B4-BE49-F238E27FC236}">
                <a16:creationId xmlns:a16="http://schemas.microsoft.com/office/drawing/2014/main" id="{9D858ADC-4B78-A2A2-45C6-9B05E7CB0721}"/>
              </a:ext>
            </a:extLst>
          </p:cNvPr>
          <p:cNvSpPr txBox="1"/>
          <p:nvPr/>
        </p:nvSpPr>
        <p:spPr>
          <a:xfrm>
            <a:off x="2135889" y="3429000"/>
            <a:ext cx="7920222" cy="2854842"/>
          </a:xfrm>
          <a:prstGeom prst="rect">
            <a:avLst/>
          </a:prstGeom>
          <a:noFill/>
        </p:spPr>
        <p:txBody>
          <a:bodyPr wrap="square" rtlCol="0">
            <a:spAutoFit/>
          </a:bodyPr>
          <a:lstStyle/>
          <a:p>
            <a:pPr algn="just"/>
            <a:r>
              <a:rPr lang="en-US" b="0" i="1" dirty="0">
                <a:solidFill>
                  <a:srgbClr val="666666"/>
                </a:solidFill>
                <a:effectLst/>
                <a:latin typeface="Verdana" panose="020B0604030504040204" pitchFamily="34" charset="0"/>
              </a:rPr>
              <a:t>Base implementations of focus and context visualization techniques (top row) and their appearance in video- (mid row), and optical- (bottom row) see-through head-mounted displays</a:t>
            </a:r>
            <a:r>
              <a:rPr lang="en-US" b="0" i="0" dirty="0">
                <a:solidFill>
                  <a:srgbClr val="666666"/>
                </a:solidFill>
                <a:effectLst/>
                <a:latin typeface="Verdana" panose="020B0604030504040204" pitchFamily="34" charset="0"/>
              </a:rPr>
              <a:t>. From left to right: </a:t>
            </a:r>
            <a:r>
              <a:rPr lang="en-US" b="0" i="1" dirty="0">
                <a:solidFill>
                  <a:srgbClr val="666666"/>
                </a:solidFill>
                <a:effectLst/>
                <a:latin typeface="Verdana" panose="020B0604030504040204" pitchFamily="34" charset="0"/>
              </a:rPr>
              <a:t>Baseline</a:t>
            </a:r>
            <a:r>
              <a:rPr lang="en-US" b="0" i="0" dirty="0">
                <a:solidFill>
                  <a:srgbClr val="666666"/>
                </a:solidFill>
                <a:effectLst/>
                <a:latin typeface="Verdana" panose="020B0604030504040204" pitchFamily="34" charset="0"/>
              </a:rPr>
              <a:t> overlay without contextual layer, </a:t>
            </a:r>
            <a:r>
              <a:rPr lang="en-US" b="0" i="1" dirty="0">
                <a:solidFill>
                  <a:srgbClr val="666666"/>
                </a:solidFill>
                <a:effectLst/>
                <a:latin typeface="Verdana" panose="020B0604030504040204" pitchFamily="34" charset="0"/>
              </a:rPr>
              <a:t>Virtual Window</a:t>
            </a:r>
            <a:r>
              <a:rPr lang="en-US" b="0" i="0" dirty="0">
                <a:solidFill>
                  <a:srgbClr val="666666"/>
                </a:solidFill>
                <a:effectLst/>
                <a:latin typeface="Verdana" panose="020B0604030504040204" pitchFamily="34" charset="0"/>
              </a:rPr>
              <a:t>, </a:t>
            </a:r>
            <a:r>
              <a:rPr lang="en-US" b="0" i="1" dirty="0">
                <a:solidFill>
                  <a:srgbClr val="666666"/>
                </a:solidFill>
                <a:effectLst/>
                <a:latin typeface="Verdana" panose="020B0604030504040204" pitchFamily="34" charset="0"/>
              </a:rPr>
              <a:t>Contextual Anatomical Mimesis</a:t>
            </a:r>
            <a:r>
              <a:rPr lang="en-US" b="0" i="0" dirty="0">
                <a:solidFill>
                  <a:srgbClr val="666666"/>
                </a:solidFill>
                <a:effectLst/>
                <a:latin typeface="Verdana" panose="020B0604030504040204" pitchFamily="34" charset="0"/>
              </a:rPr>
              <a:t>, and </a:t>
            </a:r>
            <a:r>
              <a:rPr lang="en-US" b="0" i="1" dirty="0">
                <a:solidFill>
                  <a:srgbClr val="666666"/>
                </a:solidFill>
                <a:effectLst/>
                <a:latin typeface="Verdana" panose="020B0604030504040204" pitchFamily="34" charset="0"/>
              </a:rPr>
              <a:t>Virtual Mask</a:t>
            </a:r>
            <a:r>
              <a:rPr lang="en-US" b="0" i="0" dirty="0">
                <a:solidFill>
                  <a:srgbClr val="666666"/>
                </a:solidFill>
                <a:effectLst/>
                <a:latin typeface="Verdana" panose="020B0604030504040204" pitchFamily="34" charset="0"/>
              </a:rPr>
              <a:t>. Mean and standard deviation of corresponding alignment errors of study 1 are presented in centimeters. The OST images are captured using a smartphone camera placed at the eye position. Contrast and brightness have been adjusted for a faithful impression of the overlay as observed by the user.</a:t>
            </a:r>
            <a:endParaRPr lang="en-US" dirty="0"/>
          </a:p>
        </p:txBody>
      </p:sp>
      <p:pic>
        <p:nvPicPr>
          <p:cNvPr id="2" name="Audio 1">
            <a:hlinkClick r:id="" action="ppaction://media"/>
            <a:extLst>
              <a:ext uri="{FF2B5EF4-FFF2-40B4-BE49-F238E27FC236}">
                <a16:creationId xmlns:a16="http://schemas.microsoft.com/office/drawing/2014/main" id="{34480894-C27F-15DB-01B4-626E791CF5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31448653"/>
      </p:ext>
    </p:extLst>
  </p:cSld>
  <p:clrMapOvr>
    <a:masterClrMapping/>
  </p:clrMapOvr>
  <mc:AlternateContent xmlns:mc="http://schemas.openxmlformats.org/markup-compatibility/2006" xmlns:p14="http://schemas.microsoft.com/office/powerpoint/2010/main">
    <mc:Choice Requires="p14">
      <p:transition spd="slow" p14:dur="2000" advTm="104896"/>
    </mc:Choice>
    <mc:Fallback xmlns="">
      <p:transition spd="slow" advTm="104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BBE951-8E23-3E60-0C81-EC1F80915210}"/>
              </a:ext>
            </a:extLst>
          </p:cNvPr>
          <p:cNvSpPr>
            <a:spLocks noGrp="1"/>
          </p:cNvSpPr>
          <p:nvPr>
            <p:ph idx="1"/>
          </p:nvPr>
        </p:nvSpPr>
        <p:spPr>
          <a:xfrm>
            <a:off x="838200" y="425302"/>
            <a:ext cx="10515600" cy="5751661"/>
          </a:xfrm>
        </p:spPr>
        <p:txBody>
          <a:bodyPr>
            <a:normAutofit/>
          </a:bodyPr>
          <a:lstStyle/>
          <a:p>
            <a:pPr algn="just"/>
            <a:r>
              <a:rPr lang="en-US" sz="2000" dirty="0">
                <a:solidFill>
                  <a:srgbClr val="333333"/>
                </a:solidFill>
              </a:rPr>
              <a:t>T</a:t>
            </a:r>
            <a:r>
              <a:rPr lang="en-US" sz="2000" b="0" i="0" dirty="0">
                <a:solidFill>
                  <a:srgbClr val="333333"/>
                </a:solidFill>
                <a:effectLst/>
              </a:rPr>
              <a:t>he first work that investigates how depth perception in in-situ visualization is affected by the additive displays commonly used in OST HMDs</a:t>
            </a:r>
            <a:r>
              <a:rPr lang="en-US" sz="2000" dirty="0">
                <a:solidFill>
                  <a:srgbClr val="333333"/>
                </a:solidFill>
              </a:rPr>
              <a:t>.</a:t>
            </a:r>
            <a:r>
              <a:rPr lang="en-US" sz="2000" b="0" i="0" dirty="0">
                <a:solidFill>
                  <a:srgbClr val="333333"/>
                </a:solidFill>
                <a:effectLst/>
              </a:rPr>
              <a:t> propose to decompose existing visualization techniques into different visual properties to provide a useful framework for further exploring the design space of F+C techniques for in-situ visualization in AR. </a:t>
            </a:r>
          </a:p>
          <a:p>
            <a:pPr algn="just"/>
            <a:r>
              <a:rPr lang="en-US" sz="2000" b="0" i="0" dirty="0">
                <a:solidFill>
                  <a:srgbClr val="333333"/>
                </a:solidFill>
                <a:effectLst/>
              </a:rPr>
              <a:t>Furthermore, we propose the use of </a:t>
            </a:r>
            <a:r>
              <a:rPr lang="en-US" sz="2000" b="0" i="1" dirty="0">
                <a:solidFill>
                  <a:srgbClr val="333333"/>
                </a:solidFill>
                <a:effectLst/>
              </a:rPr>
              <a:t>chromatic shadows</a:t>
            </a:r>
            <a:r>
              <a:rPr lang="en-US" sz="2000" b="0" i="0" dirty="0">
                <a:solidFill>
                  <a:srgbClr val="333333"/>
                </a:solidFill>
                <a:effectLst/>
              </a:rPr>
              <a:t> and </a:t>
            </a:r>
            <a:r>
              <a:rPr lang="en-US" sz="2000" b="0" i="1" dirty="0">
                <a:solidFill>
                  <a:srgbClr val="333333"/>
                </a:solidFill>
                <a:effectLst/>
              </a:rPr>
              <a:t>hatching</a:t>
            </a:r>
            <a:r>
              <a:rPr lang="en-US" sz="2000" b="0" i="0" dirty="0">
                <a:solidFill>
                  <a:srgbClr val="333333"/>
                </a:solidFill>
                <a:effectLst/>
              </a:rPr>
              <a:t> techniques to overcome the limited contrast and occlusion of OST displays. These two concepts were previously discussed in volume visualization and illustrative rendering</a:t>
            </a:r>
          </a:p>
          <a:p>
            <a:pPr algn="just"/>
            <a:r>
              <a:rPr lang="en-US" sz="2200" b="0" i="0" dirty="0">
                <a:solidFill>
                  <a:srgbClr val="333333"/>
                </a:solidFill>
                <a:effectLst/>
              </a:rPr>
              <a:t>While F+C visualization techniques can produce the visual effect required to improve the perception of augmented content inside of a real object, for example by generating a virtual hole over its surface, they are dependent on the augmentation to fully block the real content to provide consistent occlusion cues. </a:t>
            </a:r>
          </a:p>
          <a:p>
            <a:pPr algn="just"/>
            <a:r>
              <a:rPr lang="en-US" sz="2200" b="0" i="0" dirty="0">
                <a:solidFill>
                  <a:srgbClr val="333333"/>
                </a:solidFill>
                <a:effectLst/>
              </a:rPr>
              <a:t>These visualization techniques have been extensively explored for screen-based AR systems such as hand-held devices or VST HMDs as they can effectively render the fully opaque dark colors required for the desired visualization. \</a:t>
            </a:r>
            <a:endParaRPr lang="en-US" sz="2200" dirty="0"/>
          </a:p>
        </p:txBody>
      </p:sp>
      <p:pic>
        <p:nvPicPr>
          <p:cNvPr id="2" name="Audio 1">
            <a:hlinkClick r:id="" action="ppaction://media"/>
            <a:extLst>
              <a:ext uri="{FF2B5EF4-FFF2-40B4-BE49-F238E27FC236}">
                <a16:creationId xmlns:a16="http://schemas.microsoft.com/office/drawing/2014/main" id="{5C21471B-EAE0-4174-ACE8-F5DD2363633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77185120"/>
      </p:ext>
    </p:extLst>
  </p:cSld>
  <p:clrMapOvr>
    <a:masterClrMapping/>
  </p:clrMapOvr>
  <mc:AlternateContent xmlns:mc="http://schemas.openxmlformats.org/markup-compatibility/2006" xmlns:p14="http://schemas.microsoft.com/office/powerpoint/2010/main">
    <mc:Choice Requires="p14">
      <p:transition spd="slow" p14:dur="2000" advTm="139989"/>
    </mc:Choice>
    <mc:Fallback xmlns="">
      <p:transition spd="slow" advTm="139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A59D1-5D91-860C-3252-D235FF536A2C}"/>
              </a:ext>
            </a:extLst>
          </p:cNvPr>
          <p:cNvSpPr>
            <a:spLocks noGrp="1"/>
          </p:cNvSpPr>
          <p:nvPr>
            <p:ph type="title"/>
          </p:nvPr>
        </p:nvSpPr>
        <p:spPr/>
        <p:txBody>
          <a:bodyPr/>
          <a:lstStyle/>
          <a:p>
            <a:r>
              <a:rPr lang="en-US" b="0" i="0" dirty="0">
                <a:solidFill>
                  <a:srgbClr val="333333"/>
                </a:solidFill>
                <a:effectLst/>
                <a:latin typeface="Verdana" panose="020B0604030504040204" pitchFamily="34" charset="0"/>
              </a:rPr>
              <a:t>Focus and Context Techniques in AR</a:t>
            </a:r>
            <a:br>
              <a:rPr lang="en-US" b="0" i="0" dirty="0">
                <a:solidFill>
                  <a:srgbClr val="333333"/>
                </a:solidFill>
                <a:effectLst/>
                <a:latin typeface="Verdana" panose="020B0604030504040204" pitchFamily="34" charset="0"/>
              </a:rPr>
            </a:br>
            <a:endParaRPr lang="en-US" dirty="0"/>
          </a:p>
        </p:txBody>
      </p:sp>
      <p:sp>
        <p:nvSpPr>
          <p:cNvPr id="3" name="Content Placeholder 2">
            <a:extLst>
              <a:ext uri="{FF2B5EF4-FFF2-40B4-BE49-F238E27FC236}">
                <a16:creationId xmlns:a16="http://schemas.microsoft.com/office/drawing/2014/main" id="{E47ADC90-5E6B-315C-820A-6C3744B4B159}"/>
              </a:ext>
            </a:extLst>
          </p:cNvPr>
          <p:cNvSpPr>
            <a:spLocks noGrp="1"/>
          </p:cNvSpPr>
          <p:nvPr>
            <p:ph idx="1"/>
          </p:nvPr>
        </p:nvSpPr>
        <p:spPr>
          <a:xfrm>
            <a:off x="838200" y="1495167"/>
            <a:ext cx="10515600" cy="4681795"/>
          </a:xfrm>
        </p:spPr>
        <p:txBody>
          <a:bodyPr/>
          <a:lstStyle/>
          <a:p>
            <a:pPr algn="just"/>
            <a:r>
              <a:rPr lang="en-US" sz="2000" b="0" dirty="0">
                <a:solidFill>
                  <a:srgbClr val="333333"/>
                </a:solidFill>
                <a:effectLst/>
              </a:rPr>
              <a:t>Manifold techniques have been presented for F+C visualization. However, most of these techniques were developed using VST HMDs and rely on creating the illusion of virtual cutaway of the real surface.</a:t>
            </a:r>
          </a:p>
          <a:p>
            <a:pPr marL="0" indent="0">
              <a:buNone/>
            </a:pPr>
            <a:r>
              <a:rPr lang="en-US" dirty="0">
                <a:solidFill>
                  <a:srgbClr val="333333"/>
                </a:solidFill>
                <a:latin typeface="Georgia" panose="02040502050405020303" pitchFamily="18" charset="0"/>
              </a:rPr>
              <a:t>T</a:t>
            </a:r>
            <a:r>
              <a:rPr lang="en-US" b="0" dirty="0">
                <a:solidFill>
                  <a:srgbClr val="333333"/>
                </a:solidFill>
                <a:effectLst/>
                <a:latin typeface="Georgia" panose="02040502050405020303" pitchFamily="18" charset="0"/>
              </a:rPr>
              <a:t>hree F+C visualizations</a:t>
            </a:r>
          </a:p>
          <a:p>
            <a:r>
              <a:rPr lang="en-US" sz="2000" b="0" dirty="0">
                <a:solidFill>
                  <a:srgbClr val="333333"/>
                </a:solidFill>
                <a:effectLst/>
              </a:rPr>
              <a:t>the virtual window</a:t>
            </a:r>
            <a:endParaRPr lang="en-US" sz="2000" dirty="0">
              <a:solidFill>
                <a:srgbClr val="333333"/>
              </a:solidFill>
            </a:endParaRPr>
          </a:p>
          <a:p>
            <a:r>
              <a:rPr lang="en-US" sz="2000" b="0" dirty="0">
                <a:solidFill>
                  <a:srgbClr val="333333"/>
                </a:solidFill>
                <a:effectLst/>
              </a:rPr>
              <a:t>contextual anatomic mimesis</a:t>
            </a:r>
          </a:p>
          <a:p>
            <a:r>
              <a:rPr lang="en-US" sz="2000" b="0" dirty="0">
                <a:solidFill>
                  <a:srgbClr val="333333"/>
                </a:solidFill>
                <a:effectLst/>
              </a:rPr>
              <a:t>the virtual mask </a:t>
            </a:r>
            <a:br>
              <a:rPr lang="en-US" dirty="0"/>
            </a:br>
            <a:endParaRPr lang="en-US" dirty="0"/>
          </a:p>
        </p:txBody>
      </p:sp>
      <p:pic>
        <p:nvPicPr>
          <p:cNvPr id="4" name="Audio 3">
            <a:hlinkClick r:id="" action="ppaction://media"/>
            <a:extLst>
              <a:ext uri="{FF2B5EF4-FFF2-40B4-BE49-F238E27FC236}">
                <a16:creationId xmlns:a16="http://schemas.microsoft.com/office/drawing/2014/main" id="{CBB92312-0321-07B3-44BB-329D823E84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71706651"/>
      </p:ext>
    </p:extLst>
  </p:cSld>
  <p:clrMapOvr>
    <a:masterClrMapping/>
  </p:clrMapOvr>
  <mc:AlternateContent xmlns:mc="http://schemas.openxmlformats.org/markup-compatibility/2006" xmlns:p14="http://schemas.microsoft.com/office/powerpoint/2010/main">
    <mc:Choice Requires="p14">
      <p:transition spd="slow" p14:dur="2000" advTm="29184"/>
    </mc:Choice>
    <mc:Fallback xmlns="">
      <p:transition spd="slow" advTm="291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erson using a computer&#10;&#10;Description automatically generated with medium confidence">
            <a:extLst>
              <a:ext uri="{FF2B5EF4-FFF2-40B4-BE49-F238E27FC236}">
                <a16:creationId xmlns:a16="http://schemas.microsoft.com/office/drawing/2014/main" id="{4C3C7534-BAE2-628A-A8C4-C17A2EB10D09}"/>
              </a:ext>
            </a:extLst>
          </p:cNvPr>
          <p:cNvPicPr>
            <a:picLocks noGrp="1" noChangeAspect="1"/>
          </p:cNvPicPr>
          <p:nvPr>
            <p:ph idx="1"/>
          </p:nvPr>
        </p:nvPicPr>
        <p:blipFill>
          <a:blip r:embed="rId4"/>
          <a:stretch>
            <a:fillRect/>
          </a:stretch>
        </p:blipFill>
        <p:spPr>
          <a:xfrm>
            <a:off x="3052577" y="1275906"/>
            <a:ext cx="5381115" cy="4774517"/>
          </a:xfrm>
        </p:spPr>
      </p:pic>
      <p:sp>
        <p:nvSpPr>
          <p:cNvPr id="6" name="TextBox 5">
            <a:extLst>
              <a:ext uri="{FF2B5EF4-FFF2-40B4-BE49-F238E27FC236}">
                <a16:creationId xmlns:a16="http://schemas.microsoft.com/office/drawing/2014/main" id="{20045AB9-5630-865F-8355-36600208C5CF}"/>
              </a:ext>
            </a:extLst>
          </p:cNvPr>
          <p:cNvSpPr txBox="1"/>
          <p:nvPr/>
        </p:nvSpPr>
        <p:spPr>
          <a:xfrm>
            <a:off x="1031358" y="499730"/>
            <a:ext cx="1425390" cy="646331"/>
          </a:xfrm>
          <a:prstGeom prst="rect">
            <a:avLst/>
          </a:prstGeom>
          <a:noFill/>
        </p:spPr>
        <p:txBody>
          <a:bodyPr wrap="none" rtlCol="0">
            <a:spAutoFit/>
          </a:bodyPr>
          <a:lstStyle/>
          <a:p>
            <a:r>
              <a:rPr lang="en-US" b="1" i="0" dirty="0">
                <a:solidFill>
                  <a:srgbClr val="333333"/>
                </a:solidFill>
                <a:effectLst/>
                <a:latin typeface="Georgia" panose="02040502050405020303" pitchFamily="18" charset="0"/>
              </a:rPr>
              <a:t>Apparatus</a:t>
            </a:r>
          </a:p>
          <a:p>
            <a:endParaRPr lang="en-US" dirty="0"/>
          </a:p>
        </p:txBody>
      </p:sp>
      <p:pic>
        <p:nvPicPr>
          <p:cNvPr id="2" name="Audio 1">
            <a:hlinkClick r:id="" action="ppaction://media"/>
            <a:extLst>
              <a:ext uri="{FF2B5EF4-FFF2-40B4-BE49-F238E27FC236}">
                <a16:creationId xmlns:a16="http://schemas.microsoft.com/office/drawing/2014/main" id="{BEB6F424-338C-82B8-30A9-BE60FBD7F0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64937395"/>
      </p:ext>
    </p:extLst>
  </p:cSld>
  <p:clrMapOvr>
    <a:masterClrMapping/>
  </p:clrMapOvr>
  <mc:AlternateContent xmlns:mc="http://schemas.openxmlformats.org/markup-compatibility/2006" xmlns:p14="http://schemas.microsoft.com/office/powerpoint/2010/main">
    <mc:Choice Requires="p14">
      <p:transition spd="slow" p14:dur="2000" advTm="97952"/>
    </mc:Choice>
    <mc:Fallback xmlns="">
      <p:transition spd="slow" advTm="979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539</TotalTime>
  <Words>1485</Words>
  <Application>Microsoft Macintosh PowerPoint</Application>
  <PresentationFormat>Widescreen</PresentationFormat>
  <Paragraphs>50</Paragraphs>
  <Slides>16</Slides>
  <Notes>0</Notes>
  <HiddenSlides>0</HiddenSlides>
  <MMClips>16</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Calibri</vt:lpstr>
      <vt:lpstr>Calibri Light</vt:lpstr>
      <vt:lpstr>Georgia</vt:lpstr>
      <vt:lpstr>Helvetica Neue</vt:lpstr>
      <vt:lpstr>MathJax_Main</vt:lpstr>
      <vt:lpstr>MathJax_Math-italic</vt:lpstr>
      <vt:lpstr>Verdana</vt:lpstr>
      <vt:lpstr>Office Theme</vt:lpstr>
      <vt:lpstr>The Impact of Focus and Context Visualization Techniques on Depth Perception in Optical See-Through Head-Mounted Displays</vt:lpstr>
      <vt:lpstr>Authors</vt:lpstr>
      <vt:lpstr>PowerPoint Presentation</vt:lpstr>
      <vt:lpstr>Introduction </vt:lpstr>
      <vt:lpstr>PowerPoint Presentation</vt:lpstr>
      <vt:lpstr>PowerPoint Presentation</vt:lpstr>
      <vt:lpstr>PowerPoint Presentation</vt:lpstr>
      <vt:lpstr>Focus and Context Techniques in AR </vt:lpstr>
      <vt:lpstr>PowerPoint Presentation</vt:lpstr>
      <vt:lpstr>Improving F+C for OST HMDs </vt:lpstr>
      <vt:lpstr>Alignment Error </vt:lpstr>
      <vt:lpstr>PowerPoint Presentation</vt:lpstr>
      <vt:lpstr>PowerPoint Presentation</vt:lpstr>
      <vt:lpstr>PowerPoint Presentation</vt:lpstr>
      <vt:lpstr>Conclusion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Impact of Focus and Context Visualization Techniques on Depth Perception in Optical See-Through Head-Mounted Displays Date of Publication: 12 May 2021</dc:title>
  <dc:creator>Kurukunda, Sreenath Reddy</dc:creator>
  <cp:lastModifiedBy>Kurukunda, Sreenath Reddy</cp:lastModifiedBy>
  <cp:revision>7</cp:revision>
  <dcterms:created xsi:type="dcterms:W3CDTF">2022-11-20T13:45:56Z</dcterms:created>
  <dcterms:modified xsi:type="dcterms:W3CDTF">2022-11-22T01:13:35Z</dcterms:modified>
</cp:coreProperties>
</file>

<file path=docProps/thumbnail.jpeg>
</file>